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0" r:id="rId2"/>
    <p:sldId id="303" r:id="rId3"/>
    <p:sldId id="304" r:id="rId4"/>
    <p:sldId id="306" r:id="rId5"/>
    <p:sldId id="308" r:id="rId6"/>
    <p:sldId id="307" r:id="rId7"/>
    <p:sldId id="309" r:id="rId8"/>
    <p:sldId id="305" r:id="rId9"/>
    <p:sldId id="271" r:id="rId10"/>
    <p:sldId id="272" r:id="rId11"/>
    <p:sldId id="280" r:id="rId12"/>
    <p:sldId id="285" r:id="rId13"/>
    <p:sldId id="279" r:id="rId14"/>
    <p:sldId id="282" r:id="rId15"/>
    <p:sldId id="286" r:id="rId16"/>
    <p:sldId id="289" r:id="rId17"/>
    <p:sldId id="287" r:id="rId18"/>
    <p:sldId id="284" r:id="rId19"/>
    <p:sldId id="291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11" r:id="rId31"/>
    <p:sldId id="283" r:id="rId32"/>
    <p:sldId id="312" r:id="rId33"/>
    <p:sldId id="313" r:id="rId34"/>
    <p:sldId id="314" r:id="rId35"/>
    <p:sldId id="310" r:id="rId36"/>
    <p:sldId id="270" r:id="rId37"/>
    <p:sldId id="293" r:id="rId38"/>
  </p:sldIdLst>
  <p:sldSz cx="24380825" cy="13714413"/>
  <p:notesSz cx="9656763" cy="687705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6" autoAdjust="0"/>
  </p:normalViewPr>
  <p:slideViewPr>
    <p:cSldViewPr snapToGrid="0">
      <p:cViewPr varScale="1">
        <p:scale>
          <a:sx n="55" d="100"/>
          <a:sy n="55" d="100"/>
        </p:scale>
        <p:origin x="672" y="90"/>
      </p:cViewPr>
      <p:guideLst>
        <p:guide orient="horz" pos="4319"/>
        <p:guide pos="76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6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5B88218-B188-4477-8B00-F7E592FD5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184597" cy="345047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8F33F7-1C6C-446A-A72D-0CB50E81E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69932" y="0"/>
            <a:ext cx="4184597" cy="345047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666DDE29-1F7D-44C2-8C49-1E3AE93DE45F}" type="datetimeFigureOut">
              <a:rPr lang="pl-PL" smtClean="0"/>
              <a:t>29.03.2021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BA7BFD-D28C-477E-827E-20FB4040F1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532004"/>
            <a:ext cx="4184597" cy="345046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5BC81C-BE37-4066-B24E-1F1F4061D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69932" y="6532004"/>
            <a:ext cx="4184597" cy="345046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848935C8-539E-4540-85CA-3E1C20B33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65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84597" cy="345047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469932" y="0"/>
            <a:ext cx="4184597" cy="345047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765425" y="858838"/>
            <a:ext cx="4125913" cy="2320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65677" y="3309580"/>
            <a:ext cx="7725410" cy="2707838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6532004"/>
            <a:ext cx="4184597" cy="345046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469932" y="6532004"/>
            <a:ext cx="4184597" cy="345046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6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5142197-8E0C-48B0-8F5F-8A440339D3B8}"/>
              </a:ext>
            </a:extLst>
          </p:cNvPr>
          <p:cNvSpPr/>
          <p:nvPr userDrawn="1"/>
        </p:nvSpPr>
        <p:spPr>
          <a:xfrm>
            <a:off x="0" y="11255635"/>
            <a:ext cx="24380824" cy="252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921964"/>
            <a:ext cx="18332511" cy="1231106"/>
          </a:xfrm>
        </p:spPr>
        <p:txBody>
          <a:bodyPr wrap="square" lIns="0" tIns="0" rIns="0" bIns="0" anchor="b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rgbClr val="B81639"/>
                </a:solidFill>
              </a:defRPr>
            </a:lvl1pPr>
          </a:lstStyle>
          <a:p>
            <a:fld id="{35900153-C3D1-4B62-A437-E57CAB8AEB13}" type="datetime1">
              <a:rPr lang="nb-NO" smtClean="0"/>
              <a:pPr/>
              <a:t>29.03.2021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FF220B5-E19B-436E-956E-10548D65F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8029816"/>
            <a:ext cx="15415728" cy="3227431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B7E2D0A0-436E-4ADB-ACB8-C5561D25E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2E0632DF-9F68-4FCE-A208-DFD0F8073F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16682557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16682557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946E1382-9457-4995-A61D-9B34C403A1B1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057A095-ECEE-410B-A417-9F41CD0065A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227730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AB4F7664-C4CB-4385-960C-6C56A16C4E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844F20-6388-4CE6-A610-1AFC563942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67D67A2-A6AD-4680-916A-4B0912D51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614787"/>
            <a:ext cx="24392812" cy="70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6681926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D193FD6-5ABF-47A2-8373-59BC42A4470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C700638-0CAF-483C-BB34-AB88E67DF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10486982"/>
            <a:ext cx="15415728" cy="3227431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C44E8499-75E5-4971-88D3-9EBE8F870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673FD3F-5FDD-41D1-9BC3-C817CD81CF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3048BB-54A7-4F75-930C-FC3000C89EB7}"/>
              </a:ext>
            </a:extLst>
          </p:cNvPr>
          <p:cNvSpPr txBox="1"/>
          <p:nvPr userDrawn="1"/>
        </p:nvSpPr>
        <p:spPr>
          <a:xfrm>
            <a:off x="1260157" y="12296712"/>
            <a:ext cx="7791859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i="0" dirty="0">
                <a:solidFill>
                  <a:schemeClr val="bg1"/>
                </a:solidFill>
              </a:rPr>
              <a:t>The „Youth employment partnerSHIP” project is funded by Iceland, Liechtenstein and Norway through the EEA and Norway Grants Fund for Youth Employment. </a:t>
            </a:r>
            <a:endParaRPr lang="pl-PL" sz="1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51" r:id="rId7"/>
    <p:sldLayoutId id="2147483654" r:id="rId8"/>
    <p:sldLayoutId id="2147483663" r:id="rId9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yepartnership.ibs.org.pl/publicati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ateusz.Smoter@ibs.org.pl" TargetMode="External"/><Relationship Id="rId2" Type="http://schemas.openxmlformats.org/officeDocument/2006/relationships/hyperlink" Target="mailto:iga.magda@ibs.org.pl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karol.madon@ibs.org.p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EF9770-4822-49EF-B780-FCDA5C1B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42" y="2639637"/>
            <a:ext cx="21028462" cy="3046988"/>
          </a:xfrm>
        </p:spPr>
        <p:txBody>
          <a:bodyPr/>
          <a:lstStyle/>
          <a:p>
            <a:r>
              <a:rPr lang="pl-PL" sz="6600" dirty="0">
                <a:latin typeface="+mn-lt"/>
                <a:ea typeface="Roboto Condensed Light" panose="02000000000000000000" pitchFamily="2" charset="0"/>
                <a:cs typeface="Calibri" panose="020F0502020204030204" pitchFamily="34" charset="0"/>
              </a:rPr>
              <a:t>Co działa i dla kogo?</a:t>
            </a:r>
            <a:br>
              <a:rPr lang="pl-PL" sz="6600" dirty="0">
                <a:latin typeface="+mn-lt"/>
                <a:ea typeface="Roboto Condensed Light" panose="02000000000000000000" pitchFamily="2" charset="0"/>
                <a:cs typeface="Calibri" panose="020F0502020204030204" pitchFamily="34" charset="0"/>
              </a:rPr>
            </a:br>
            <a:r>
              <a:rPr lang="pl-PL" sz="6600" dirty="0">
                <a:latin typeface="+mn-lt"/>
                <a:ea typeface="Roboto Condensed Light" panose="02000000000000000000" pitchFamily="2" charset="0"/>
                <a:cs typeface="Calibri" panose="020F0502020204030204" pitchFamily="34" charset="0"/>
              </a:rPr>
              <a:t>Ewaluacja aktywnych polityk rynku pracy skierowanych do ludzi młodych w Polsce</a:t>
            </a:r>
            <a:endParaRPr lang="pl-PL" sz="66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54F76-09F9-4CD5-BA5E-6633B76B2F87}"/>
              </a:ext>
            </a:extLst>
          </p:cNvPr>
          <p:cNvSpPr txBox="1">
            <a:spLocks/>
          </p:cNvSpPr>
          <p:nvPr/>
        </p:nvSpPr>
        <p:spPr>
          <a:xfrm>
            <a:off x="3282388" y="11933040"/>
            <a:ext cx="7687435" cy="13457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400" b="1" dirty="0">
                <a:solidFill>
                  <a:schemeClr val="lt1"/>
                </a:solidFill>
                <a:cs typeface="Calibri" panose="020F0502020204030204" pitchFamily="34" charset="0"/>
              </a:rPr>
              <a:t>Karol </a:t>
            </a:r>
            <a:r>
              <a:rPr lang="pl-PL" sz="12400" b="1" dirty="0" err="1">
                <a:solidFill>
                  <a:schemeClr val="lt1"/>
                </a:solidFill>
                <a:cs typeface="Calibri" panose="020F0502020204030204" pitchFamily="34" charset="0"/>
              </a:rPr>
              <a:t>Madoń</a:t>
            </a:r>
            <a:br>
              <a:rPr lang="pl-PL" sz="12400" b="1" dirty="0">
                <a:solidFill>
                  <a:schemeClr val="lt1"/>
                </a:solidFill>
                <a:cs typeface="Calibri" panose="020F0502020204030204" pitchFamily="34" charset="0"/>
              </a:rPr>
            </a:br>
            <a:r>
              <a:rPr lang="pl-PL" sz="12400" b="1" dirty="0">
                <a:solidFill>
                  <a:schemeClr val="lt1"/>
                </a:solidFill>
                <a:cs typeface="Calibri" panose="020F0502020204030204" pitchFamily="34" charset="0"/>
              </a:rPr>
              <a:t>Iga Magda</a:t>
            </a:r>
            <a:br>
              <a:rPr lang="pl-PL" sz="12400" b="1" dirty="0">
                <a:solidFill>
                  <a:schemeClr val="lt1"/>
                </a:solidFill>
                <a:cs typeface="Calibri" panose="020F0502020204030204" pitchFamily="34" charset="0"/>
              </a:rPr>
            </a:br>
            <a:r>
              <a:rPr lang="pl-PL" sz="12400" b="1" dirty="0">
                <a:solidFill>
                  <a:schemeClr val="lt1"/>
                </a:solidFill>
                <a:cs typeface="Calibri" panose="020F0502020204030204" pitchFamily="34" charset="0"/>
              </a:rPr>
              <a:t>Marta </a:t>
            </a:r>
            <a:r>
              <a:rPr lang="pl-PL" sz="12400" b="1" dirty="0" err="1">
                <a:solidFill>
                  <a:schemeClr val="lt1"/>
                </a:solidFill>
                <a:cs typeface="Calibri" panose="020F0502020204030204" pitchFamily="34" charset="0"/>
              </a:rPr>
              <a:t>Palczyńska</a:t>
            </a:r>
            <a:br>
              <a:rPr lang="pl-PL" sz="12400" b="1" dirty="0">
                <a:solidFill>
                  <a:schemeClr val="lt1"/>
                </a:solidFill>
                <a:cs typeface="Calibri" panose="020F0502020204030204" pitchFamily="34" charset="0"/>
              </a:rPr>
            </a:br>
            <a:r>
              <a:rPr lang="pl-PL" sz="12400" b="1" dirty="0">
                <a:solidFill>
                  <a:schemeClr val="lt1"/>
                </a:solidFill>
                <a:cs typeface="Calibri" panose="020F0502020204030204" pitchFamily="34" charset="0"/>
              </a:rPr>
              <a:t>Mateusz Smoter</a:t>
            </a:r>
          </a:p>
          <a:p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1465AAB-5248-4DD4-A074-81B3FFABDAE7}"/>
              </a:ext>
            </a:extLst>
          </p:cNvPr>
          <p:cNvSpPr txBox="1"/>
          <p:nvPr/>
        </p:nvSpPr>
        <p:spPr>
          <a:xfrm>
            <a:off x="16881230" y="12709437"/>
            <a:ext cx="217559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100" b="1" dirty="0">
                <a:solidFill>
                  <a:schemeClr val="lt1"/>
                </a:solidFill>
                <a:cs typeface="Calibri" panose="020F0502020204030204" pitchFamily="34" charset="0"/>
              </a:rPr>
              <a:t>29.03.2021</a:t>
            </a:r>
          </a:p>
        </p:txBody>
      </p:sp>
    </p:spTree>
    <p:extLst>
      <p:ext uri="{BB962C8B-B14F-4D97-AF65-F5344CB8AC3E}">
        <p14:creationId xmlns:p14="http://schemas.microsoft.com/office/powerpoint/2010/main" val="106205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3"/>
            <a:ext cx="16682557" cy="830997"/>
          </a:xfrm>
        </p:spPr>
        <p:txBody>
          <a:bodyPr/>
          <a:lstStyle/>
          <a:p>
            <a:r>
              <a:rPr lang="pl-PL" sz="5400" dirty="0"/>
              <a:t>Przewodnik metodologiczny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7" y="3094892"/>
            <a:ext cx="14055814" cy="101639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B81639"/>
                </a:solidFill>
                <a:latin typeface="+mj-lt"/>
                <a:ea typeface="+mj-ea"/>
                <a:cs typeface="+mj-cs"/>
              </a:rPr>
              <a:t>Wskazówki i doświadczenia płynące z ewaluacji programów rynku pracy skierowanych do osób młodych w Polsce, Hiszpanii, Włoszech i na Węgrzech</a:t>
            </a:r>
          </a:p>
          <a:p>
            <a:pPr marL="0" indent="0">
              <a:buNone/>
            </a:pPr>
            <a:endParaRPr lang="pl-PL" sz="3200" b="1" dirty="0">
              <a:solidFill>
                <a:srgbClr val="B81639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rgbClr val="B81639"/>
                </a:solidFill>
                <a:latin typeface="+mj-lt"/>
                <a:ea typeface="+mj-ea"/>
                <a:cs typeface="+mj-cs"/>
              </a:rPr>
              <a:t>Zagadnienia: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300" b="1" dirty="0"/>
              <a:t>Programy rynku pracy skierowane do osób młodych: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3300" dirty="0"/>
              <a:t>wybór programu poddanego ewaluacji – na co zwracać uwagę.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300" b="1" dirty="0"/>
              <a:t>Dane administracyjne: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3300" dirty="0"/>
              <a:t>z jakich źródeł danych korzystać,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3300" dirty="0"/>
              <a:t>korzyści płynące z łączenia różnych zbiorów danych,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3300" dirty="0"/>
              <a:t>uzyskiwanie dostępu do danych.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300" b="1" dirty="0"/>
              <a:t>Metody kontrfaktyczne: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3300" dirty="0"/>
              <a:t>wybór metody ewaluacji,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3300" dirty="0"/>
              <a:t>wybór zmiennych wynikowych (co badamy),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300" b="1" dirty="0"/>
              <a:t>Prezentacja i interpretacja wyników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3300" dirty="0"/>
              <a:t>kwestie istotne dla decydentów</a:t>
            </a:r>
          </a:p>
          <a:p>
            <a:pPr marL="1828526" lvl="2" indent="0">
              <a:buNone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AF1CB52-F3A1-4C8A-801D-6A8A68ED0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201" y="2810836"/>
            <a:ext cx="8628489" cy="107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0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55F76A-8D95-4B7E-8055-F4F9DB23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156364"/>
            <a:ext cx="16376983" cy="830997"/>
          </a:xfrm>
        </p:spPr>
        <p:txBody>
          <a:bodyPr/>
          <a:lstStyle/>
          <a:p>
            <a:r>
              <a:rPr lang="pl-PL" sz="5400" dirty="0"/>
              <a:t>Co ewaluowaliśmy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030024-B336-4A92-86D6-A57173BF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604845"/>
            <a:ext cx="19594968" cy="8674683"/>
          </a:xfrm>
        </p:spPr>
        <p:txBody>
          <a:bodyPr/>
          <a:lstStyle/>
          <a:p>
            <a:r>
              <a:rPr lang="pl-PL" sz="3200" b="1" dirty="0">
                <a:solidFill>
                  <a:srgbClr val="B81639"/>
                </a:solidFill>
                <a:ea typeface="+mj-ea"/>
                <a:cs typeface="+mj-cs"/>
              </a:rPr>
              <a:t>Co ewaluowaliśmy: </a:t>
            </a:r>
            <a:r>
              <a:rPr lang="pl-PL" dirty="0"/>
              <a:t>aktywne polityki rynku pracy skierowane do osób młodych.</a:t>
            </a:r>
          </a:p>
          <a:p>
            <a:r>
              <a:rPr lang="pl-PL" sz="3200" b="1" dirty="0">
                <a:solidFill>
                  <a:srgbClr val="B81639"/>
                </a:solidFill>
                <a:ea typeface="+mj-ea"/>
                <a:cs typeface="+mj-cs"/>
              </a:rPr>
              <a:t>Polska: </a:t>
            </a:r>
          </a:p>
          <a:p>
            <a:pPr lvl="1"/>
            <a:r>
              <a:rPr lang="pl-PL" dirty="0"/>
              <a:t>Ewaluacja 1: staż, bon stażowy, szkolenie, bon szkoleniowy, prace interwencyjne, roboty publiczne.</a:t>
            </a:r>
          </a:p>
          <a:p>
            <a:pPr lvl="1"/>
            <a:r>
              <a:rPr lang="pl-PL" dirty="0"/>
              <a:t>Ewaluacja 2: refundacja wynagrodzenia osób do 30 r.ż. </a:t>
            </a:r>
            <a:r>
              <a:rPr lang="pl-PL"/>
              <a:t>dostępna </a:t>
            </a:r>
            <a:r>
              <a:rPr lang="pl-PL" dirty="0"/>
              <a:t>w latach 2016-2018 (w trakcie).</a:t>
            </a:r>
          </a:p>
          <a:p>
            <a:r>
              <a:rPr lang="pl-PL" sz="3200" b="1" dirty="0">
                <a:solidFill>
                  <a:srgbClr val="B81639"/>
                </a:solidFill>
                <a:ea typeface="+mj-ea"/>
                <a:cs typeface="+mj-cs"/>
              </a:rPr>
              <a:t>Węgry: </a:t>
            </a:r>
            <a:r>
              <a:rPr lang="pl-PL" dirty="0"/>
              <a:t>90-dniowy program zatrudnienia subsydiowanego.</a:t>
            </a:r>
          </a:p>
          <a:p>
            <a:r>
              <a:rPr lang="pl-PL" sz="3200" b="1" dirty="0">
                <a:solidFill>
                  <a:srgbClr val="B81639"/>
                </a:solidFill>
                <a:ea typeface="+mj-ea"/>
                <a:cs typeface="+mj-cs"/>
              </a:rPr>
              <a:t>Hiszpania: </a:t>
            </a:r>
            <a:r>
              <a:rPr lang="pl-PL" dirty="0"/>
              <a:t>staż dla absolwentów studiów wyższych.</a:t>
            </a:r>
          </a:p>
          <a:p>
            <a:r>
              <a:rPr lang="pl-PL" sz="3200" b="1" dirty="0">
                <a:solidFill>
                  <a:srgbClr val="B81639"/>
                </a:solidFill>
                <a:ea typeface="+mj-ea"/>
                <a:cs typeface="+mj-cs"/>
              </a:rPr>
              <a:t>Włochy: </a:t>
            </a:r>
            <a:r>
              <a:rPr lang="pl-PL" dirty="0"/>
              <a:t>zachęty dla pracodawców do zatrudniania młodych osób w oparciu o umowy na czas nieokreślony.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815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6F4167-F061-4F25-8EE6-9A5257B9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5"/>
            <a:ext cx="22408506" cy="830997"/>
          </a:xfrm>
        </p:spPr>
        <p:txBody>
          <a:bodyPr/>
          <a:lstStyle/>
          <a:p>
            <a:r>
              <a:rPr lang="pl-PL" sz="5400" dirty="0"/>
              <a:t>Z jakich danych korzystaliśmy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30CA181-140E-4FA5-B244-442D76DDB4EE}"/>
              </a:ext>
            </a:extLst>
          </p:cNvPr>
          <p:cNvSpPr/>
          <p:nvPr/>
        </p:nvSpPr>
        <p:spPr>
          <a:xfrm>
            <a:off x="1114480" y="3271136"/>
            <a:ext cx="22700318" cy="9571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B81639"/>
                </a:solidFill>
                <a:cs typeface="Calibri" panose="020F0502020204030204" pitchFamily="34" charset="0"/>
              </a:rPr>
              <a:t>Polska: </a:t>
            </a:r>
          </a:p>
          <a:p>
            <a:pPr marL="1485627" lvl="1" indent="-571500">
              <a:buFont typeface="Wingdings" panose="05000000000000000000" pitchFamily="2" charset="2"/>
              <a:buChar char="Ø"/>
            </a:pPr>
            <a:r>
              <a:rPr lang="pl-PL" sz="3200" dirty="0">
                <a:cs typeface="Calibri" panose="020F0502020204030204" pitchFamily="34" charset="0"/>
              </a:rPr>
              <a:t>system </a:t>
            </a:r>
            <a:r>
              <a:rPr lang="pl-PL" sz="3200" dirty="0" err="1">
                <a:cs typeface="Calibri" panose="020F0502020204030204" pitchFamily="34" charset="0"/>
              </a:rPr>
              <a:t>CeSAR</a:t>
            </a:r>
            <a:r>
              <a:rPr lang="pl-PL" sz="3200" dirty="0">
                <a:cs typeface="Calibri" panose="020F0502020204030204" pitchFamily="34" charset="0"/>
              </a:rPr>
              <a:t> (centralny system </a:t>
            </a:r>
            <a:r>
              <a:rPr lang="pl-PL" sz="3200" dirty="0" err="1">
                <a:cs typeface="Calibri" panose="020F0502020204030204" pitchFamily="34" charset="0"/>
              </a:rPr>
              <a:t>analityczno</a:t>
            </a:r>
            <a:r>
              <a:rPr lang="pl-PL" sz="3200" dirty="0">
                <a:cs typeface="Calibri" panose="020F0502020204030204" pitchFamily="34" charset="0"/>
              </a:rPr>
              <a:t> – raportowy) – zanonimizowane dane o wszystkich młodych osobach bezrobotnych zarejestrowanych w PUP.</a:t>
            </a:r>
          </a:p>
          <a:p>
            <a:pPr lvl="1"/>
            <a:endParaRPr lang="pl-PL" sz="3200" dirty="0">
              <a:cs typeface="Calibri" panose="020F0502020204030204" pitchFamily="34" charset="0"/>
            </a:endParaRPr>
          </a:p>
          <a:p>
            <a:r>
              <a:rPr lang="pl-PL" sz="3200" b="1" dirty="0">
                <a:solidFill>
                  <a:srgbClr val="B81639"/>
                </a:solidFill>
                <a:cs typeface="Calibri" panose="020F0502020204030204" pitchFamily="34" charset="0"/>
              </a:rPr>
              <a:t>Węgry: </a:t>
            </a:r>
          </a:p>
          <a:p>
            <a:pPr marL="1485627" lvl="1" indent="-571500">
              <a:buFont typeface="Wingdings" panose="05000000000000000000" pitchFamily="2" charset="2"/>
              <a:buChar char="Ø"/>
            </a:pPr>
            <a:r>
              <a:rPr lang="pl-PL" sz="3200" dirty="0">
                <a:cs typeface="Calibri" panose="020F0502020204030204" pitchFamily="34" charset="0"/>
              </a:rPr>
              <a:t>rejestr bezrobotnych + rejestr ubezpieczeń społecznych z informacjami o zatrudnieniu i wynagrodzeniu. </a:t>
            </a:r>
          </a:p>
          <a:p>
            <a:pPr lvl="1"/>
            <a:endParaRPr lang="pl-PL" sz="3200" dirty="0">
              <a:cs typeface="Calibri" panose="020F0502020204030204" pitchFamily="34" charset="0"/>
            </a:endParaRPr>
          </a:p>
          <a:p>
            <a:r>
              <a:rPr lang="pl-PL" sz="3200" b="1" dirty="0">
                <a:solidFill>
                  <a:srgbClr val="B81639"/>
                </a:solidFill>
                <a:cs typeface="Calibri" panose="020F0502020204030204" pitchFamily="34" charset="0"/>
              </a:rPr>
              <a:t>Włochy: </a:t>
            </a:r>
          </a:p>
          <a:p>
            <a:pPr marL="1485627" lvl="1" indent="-571500">
              <a:buFont typeface="Wingdings" panose="05000000000000000000" pitchFamily="2" charset="2"/>
              <a:buChar char="Ø"/>
            </a:pPr>
            <a:r>
              <a:rPr lang="pl-PL" sz="3200" dirty="0">
                <a:cs typeface="Calibri" panose="020F0502020204030204" pitchFamily="34" charset="0"/>
              </a:rPr>
              <a:t>rejestr zatrudnienia z informacjami nt. zawieranych umów, przepływów pomiędzy różnymi rodzajami umów i przyczyn ich zakończenia.</a:t>
            </a:r>
          </a:p>
          <a:p>
            <a:pPr lvl="1"/>
            <a:endParaRPr lang="pl-PL" sz="3200" dirty="0">
              <a:cs typeface="Calibri" panose="020F0502020204030204" pitchFamily="34" charset="0"/>
            </a:endParaRPr>
          </a:p>
          <a:p>
            <a:r>
              <a:rPr lang="pl-PL" sz="3200" b="1" dirty="0">
                <a:solidFill>
                  <a:srgbClr val="B81639"/>
                </a:solidFill>
                <a:cs typeface="Calibri" panose="020F0502020204030204" pitchFamily="34" charset="0"/>
              </a:rPr>
              <a:t>Hiszpania: </a:t>
            </a:r>
          </a:p>
          <a:p>
            <a:pPr marL="1485627" lvl="1" indent="-571500">
              <a:buFont typeface="Wingdings" panose="05000000000000000000" pitchFamily="2" charset="2"/>
              <a:buChar char="Ø"/>
            </a:pPr>
            <a:r>
              <a:rPr lang="pl-PL" sz="3200" dirty="0">
                <a:cs typeface="Calibri" panose="020F0502020204030204" pitchFamily="34" charset="0"/>
              </a:rPr>
              <a:t>rejestr bezrobotnych + rejestr podpisywanych umów + rejestr ubezpieczeń społecznych zawierający informacje na temat historii zatrudnienia.</a:t>
            </a:r>
          </a:p>
          <a:p>
            <a:pPr lvl="1"/>
            <a:endParaRPr lang="pl-PL" sz="3200" b="1" dirty="0">
              <a:solidFill>
                <a:srgbClr val="B81639"/>
              </a:solidFill>
              <a:cs typeface="Calibri" panose="020F0502020204030204" pitchFamily="34" charset="0"/>
            </a:endParaRPr>
          </a:p>
          <a:p>
            <a:pPr lvl="1"/>
            <a:endParaRPr lang="pl-PL" sz="3200" b="1" dirty="0">
              <a:solidFill>
                <a:srgbClr val="B81639"/>
              </a:solidFill>
              <a:cs typeface="Calibri" panose="020F0502020204030204" pitchFamily="34" charset="0"/>
            </a:endParaRPr>
          </a:p>
          <a:p>
            <a:r>
              <a:rPr lang="pl-PL" sz="3200" b="1" dirty="0">
                <a:solidFill>
                  <a:srgbClr val="B81639"/>
                </a:solidFill>
                <a:cs typeface="Calibri" panose="020F0502020204030204" pitchFamily="34" charset="0"/>
              </a:rPr>
              <a:t>Zalety danych administracyjnych </a:t>
            </a:r>
            <a:r>
              <a:rPr lang="pl-PL" sz="3200" dirty="0"/>
              <a:t>– </a:t>
            </a:r>
            <a:r>
              <a:rPr lang="pl-PL" sz="3200" dirty="0">
                <a:cs typeface="Calibri" panose="020F0502020204030204" pitchFamily="34" charset="0"/>
              </a:rPr>
              <a:t>duża liczebność próby, opierają się na stanie faktycznym, są szybko dostępne i niedrogie. </a:t>
            </a:r>
          </a:p>
          <a:p>
            <a:pPr marL="1485627" lvl="1" indent="-571500">
              <a:buFont typeface="Wingdings" panose="05000000000000000000" pitchFamily="2" charset="2"/>
              <a:buChar char="Ø"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1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3A8C31-1533-4121-B7F3-A706D88A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4"/>
            <a:ext cx="16682557" cy="830997"/>
          </a:xfrm>
        </p:spPr>
        <p:txBody>
          <a:bodyPr/>
          <a:lstStyle/>
          <a:p>
            <a:r>
              <a:rPr lang="pl-PL" sz="5400" dirty="0"/>
              <a:t>Jak ewaluowaliśmy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497087-3B93-43A3-8DDA-909A6EF4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249804"/>
            <a:ext cx="20216029" cy="1005624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pl-PL" sz="4300" b="1" dirty="0">
                <a:solidFill>
                  <a:srgbClr val="B81639"/>
                </a:solidFill>
                <a:ea typeface="+mj-ea"/>
                <a:cs typeface="+mj-cs"/>
              </a:rPr>
              <a:t>Metody kontrfaktyczne</a:t>
            </a:r>
          </a:p>
          <a:p>
            <a:pPr marL="914263" lvl="1" indent="0">
              <a:lnSpc>
                <a:spcPct val="140000"/>
              </a:lnSpc>
              <a:buNone/>
            </a:pPr>
            <a:endParaRPr lang="pl-PL" sz="5200" dirty="0">
              <a:solidFill>
                <a:schemeClr val="tx1"/>
              </a:solidFill>
              <a:ea typeface="+mj-ea"/>
              <a:cs typeface="Calibri" panose="020F0502020204030204" pitchFamily="34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sz="5200" dirty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  <a:t>Co by było, gdyby nie wprowadzono programu?</a:t>
            </a:r>
          </a:p>
          <a:p>
            <a:pPr marL="914263" lvl="1" indent="0">
              <a:lnSpc>
                <a:spcPct val="140000"/>
              </a:lnSpc>
              <a:buNone/>
            </a:pPr>
            <a:endParaRPr lang="pl-PL" sz="5200" dirty="0">
              <a:solidFill>
                <a:schemeClr val="tx1"/>
              </a:solidFill>
              <a:ea typeface="+mj-ea"/>
              <a:cs typeface="Calibri" panose="020F0502020204030204" pitchFamily="34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sz="5200" dirty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  <a:t>Możliwość wnioskowania przyczynowo – skutkowego.</a:t>
            </a:r>
          </a:p>
          <a:p>
            <a:pPr marL="914263" lvl="1" indent="0">
              <a:lnSpc>
                <a:spcPct val="140000"/>
              </a:lnSpc>
              <a:buNone/>
            </a:pPr>
            <a:endParaRPr lang="pl-PL" sz="5200" dirty="0">
              <a:solidFill>
                <a:schemeClr val="tx1"/>
              </a:solidFill>
              <a:ea typeface="+mj-ea"/>
              <a:cs typeface="Calibri" panose="020F0502020204030204" pitchFamily="34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sz="5200" dirty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  <a:t>Minimalizacja wpływu mechanizmów selekcji na oszacowanie efektu interwencji.</a:t>
            </a:r>
          </a:p>
          <a:p>
            <a:pPr marL="914263" lvl="1" indent="0">
              <a:lnSpc>
                <a:spcPct val="140000"/>
              </a:lnSpc>
              <a:buNone/>
            </a:pPr>
            <a:endParaRPr lang="pl-PL" sz="5200" dirty="0">
              <a:solidFill>
                <a:schemeClr val="tx1"/>
              </a:solidFill>
              <a:ea typeface="+mj-ea"/>
              <a:cs typeface="Calibri" panose="020F0502020204030204" pitchFamily="34" charset="0"/>
            </a:endParaRP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l-PL" sz="5200" b="1" dirty="0">
                <a:solidFill>
                  <a:schemeClr val="tx1"/>
                </a:solidFill>
                <a:ea typeface="+mj-ea"/>
                <a:cs typeface="Calibri" panose="020F0502020204030204" pitchFamily="34" charset="0"/>
              </a:rPr>
              <a:t>Porównanie rezultatów osób, które wzięły udział w programie z osobami, które nie wzięły w nim udziału, ale są bardzo podobne do tych osób, które wzięły udział w programie.</a:t>
            </a:r>
          </a:p>
          <a:p>
            <a:pPr lvl="1">
              <a:lnSpc>
                <a:spcPct val="140000"/>
              </a:lnSpc>
            </a:pPr>
            <a:endParaRPr lang="pl-PL" b="1" dirty="0">
              <a:solidFill>
                <a:srgbClr val="B81639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ct val="140000"/>
              </a:lnSpc>
            </a:pPr>
            <a:endParaRPr lang="pl-PL" b="1" dirty="0">
              <a:solidFill>
                <a:srgbClr val="B81639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ct val="140000"/>
              </a:lnSpc>
            </a:pPr>
            <a:endParaRPr lang="pl-PL" b="1" dirty="0">
              <a:solidFill>
                <a:srgbClr val="B8163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753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A573E9-9C27-4739-8147-5281F453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637692"/>
            <a:ext cx="22742614" cy="9641837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265120E-CF0B-4E68-B807-C7F3C42E62A1}"/>
              </a:ext>
            </a:extLst>
          </p:cNvPr>
          <p:cNvSpPr txBox="1">
            <a:spLocks/>
          </p:cNvSpPr>
          <p:nvPr/>
        </p:nvSpPr>
        <p:spPr>
          <a:xfrm>
            <a:off x="1260385" y="1262743"/>
            <a:ext cx="22021645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rgbClr val="B8163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400" dirty="0"/>
              <a:t>Metody kontrfaktyczne vs. standardowe mierzenie efektywności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642A68-9597-4286-AC3C-D8C684C8F9CA}"/>
              </a:ext>
            </a:extLst>
          </p:cNvPr>
          <p:cNvSpPr txBox="1"/>
          <p:nvPr/>
        </p:nvSpPr>
        <p:spPr>
          <a:xfrm>
            <a:off x="15579969" y="3947548"/>
            <a:ext cx="7921868" cy="10061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B81639"/>
                </a:solidFill>
                <a:cs typeface="Calibri" panose="020F0502020204030204" pitchFamily="34" charset="0"/>
              </a:rPr>
              <a:t>Efektywność zatrudnieniowa: </a:t>
            </a:r>
            <a:r>
              <a:rPr lang="pl-PL" dirty="0">
                <a:cs typeface="Calibri" panose="020F0502020204030204" pitchFamily="34" charset="0"/>
              </a:rPr>
              <a:t>odsetek osób, które znalazły zatrudnienie po uczestnictwie w danej formie wsparcia.</a:t>
            </a:r>
          </a:p>
          <a:p>
            <a:endParaRPr lang="pl-PL" dirty="0">
              <a:cs typeface="Calibri" panose="020F0502020204030204" pitchFamily="34" charset="0"/>
            </a:endParaRPr>
          </a:p>
          <a:p>
            <a:r>
              <a:rPr lang="pl-PL" dirty="0">
                <a:solidFill>
                  <a:srgbClr val="B81639"/>
                </a:solidFill>
                <a:cs typeface="Calibri" panose="020F0502020204030204" pitchFamily="34" charset="0"/>
              </a:rPr>
              <a:t>Wniosek? </a:t>
            </a:r>
            <a:r>
              <a:rPr lang="pl-PL" dirty="0">
                <a:cs typeface="Calibri" panose="020F0502020204030204" pitchFamily="34" charset="0"/>
              </a:rPr>
              <a:t>Lepiej przyznawać dotacje na działalność gospodarczą niż szkolenia?</a:t>
            </a:r>
          </a:p>
          <a:p>
            <a:endParaRPr lang="pl-PL" dirty="0">
              <a:solidFill>
                <a:srgbClr val="B81639"/>
              </a:solidFill>
              <a:cs typeface="Calibri" panose="020F0502020204030204" pitchFamily="34" charset="0"/>
            </a:endParaRPr>
          </a:p>
          <a:p>
            <a:r>
              <a:rPr lang="pl-PL" dirty="0">
                <a:solidFill>
                  <a:srgbClr val="B81639"/>
                </a:solidFill>
                <a:cs typeface="Calibri" panose="020F0502020204030204" pitchFamily="34" charset="0"/>
              </a:rPr>
              <a:t>Problem selekcji: </a:t>
            </a:r>
            <a:r>
              <a:rPr lang="pl-PL" dirty="0">
                <a:cs typeface="Calibri" panose="020F0502020204030204" pitchFamily="34" charset="0"/>
              </a:rPr>
              <a:t>osoby, które korzystają z dotacji na założenie działalności gospodarczej mogą różnić się od osób, które biorą udział w szkoleniach.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1495D58-1CB2-4DC1-A315-3D97E39A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85" y="2637692"/>
            <a:ext cx="13065137" cy="896186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645883C-0EDA-4813-AAE2-73707F870134}"/>
              </a:ext>
            </a:extLst>
          </p:cNvPr>
          <p:cNvSpPr txBox="1"/>
          <p:nvPr/>
        </p:nvSpPr>
        <p:spPr>
          <a:xfrm>
            <a:off x="1705708" y="11701722"/>
            <a:ext cx="1248507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Źródło: Efektywność podstawowych form aktywizacji zawodowej, realizowanych w ramach programów na rzecz promocji zatrudnienia, łagodzenia skutków bezrobocia i aktywizacji zawodowej w 2019 roku,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MRPiPS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, 2019.</a:t>
            </a:r>
          </a:p>
        </p:txBody>
      </p:sp>
    </p:spTree>
    <p:extLst>
      <p:ext uri="{BB962C8B-B14F-4D97-AF65-F5344CB8AC3E}">
        <p14:creationId xmlns:p14="http://schemas.microsoft.com/office/powerpoint/2010/main" val="409349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840288-B95C-4BBB-A998-23D1C46D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185" y="4533482"/>
            <a:ext cx="12414738" cy="6386565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Wniosek NIK:</a:t>
            </a:r>
          </a:p>
          <a:p>
            <a:pPr marL="0" indent="0">
              <a:buNone/>
            </a:pPr>
            <a:r>
              <a:rPr lang="pl-PL" i="1" dirty="0"/>
              <a:t>„(…)położenie większego nacisku na wykorzystanie i propagowanie tych form aktywizacji, które zapewniają wysoką trwałość zatrudnienia, </a:t>
            </a:r>
            <a:r>
              <a:rPr lang="pl-PL" b="1" i="1" dirty="0"/>
              <a:t>tj.: dotacji na działalność gospodarczą, bonu zatrudnieniowego oraz bonu na zasiedlenie.”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B81639"/>
                </a:solidFill>
              </a:rPr>
              <a:t>Problem selekcji. </a:t>
            </a:r>
            <a:r>
              <a:rPr lang="pl-PL" dirty="0">
                <a:solidFill>
                  <a:srgbClr val="B81639"/>
                </a:solidFill>
              </a:rPr>
              <a:t>Z tych form wsparcia korzystają prawdopodobnie osoby o specyficznych cechach – lepiej wykształcone, bardziej zmotywowane.</a:t>
            </a:r>
            <a:endParaRPr lang="pl-PL" i="1" dirty="0">
              <a:solidFill>
                <a:srgbClr val="B81639"/>
              </a:solidFill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F6E30B-16B1-4823-BD21-47EB4254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88" y="2655573"/>
            <a:ext cx="7765928" cy="995259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ABA5B8E4-118A-43DF-B163-EC19C8E542E8}"/>
              </a:ext>
            </a:extLst>
          </p:cNvPr>
          <p:cNvSpPr txBox="1">
            <a:spLocks/>
          </p:cNvSpPr>
          <p:nvPr/>
        </p:nvSpPr>
        <p:spPr>
          <a:xfrm>
            <a:off x="1260385" y="1262743"/>
            <a:ext cx="22021645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rgbClr val="B8163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400" dirty="0"/>
              <a:t>Metody kontrfaktyczne vs. standardowe mierzenie efektywności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E61FE35-799B-47C5-9C40-2A2AE084B48D}"/>
              </a:ext>
            </a:extLst>
          </p:cNvPr>
          <p:cNvSpPr txBox="1"/>
          <p:nvPr/>
        </p:nvSpPr>
        <p:spPr>
          <a:xfrm>
            <a:off x="1131887" y="12608169"/>
            <a:ext cx="8265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Źródło: Efektywność świadczenia podstawowych usług rynku pracy, NIK, 2019.</a:t>
            </a:r>
          </a:p>
        </p:txBody>
      </p:sp>
    </p:spTree>
    <p:extLst>
      <p:ext uri="{BB962C8B-B14F-4D97-AF65-F5344CB8AC3E}">
        <p14:creationId xmlns:p14="http://schemas.microsoft.com/office/powerpoint/2010/main" val="358361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A8F2DC-7DD6-401D-935F-FB2BD200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5"/>
            <a:ext cx="21898552" cy="830997"/>
          </a:xfrm>
        </p:spPr>
        <p:txBody>
          <a:bodyPr/>
          <a:lstStyle/>
          <a:p>
            <a:r>
              <a:rPr lang="pl-PL" sz="5400" dirty="0"/>
              <a:t>Metody kontrfaktyczne vs. standardowe mierzenie efektywności</a:t>
            </a:r>
          </a:p>
        </p:txBody>
      </p:sp>
      <p:pic>
        <p:nvPicPr>
          <p:cNvPr id="4" name="Picture 2" descr="Group Of People, Matching, Propensity Score Matching, Research, Diagram,  Evidence, Organization, Text transparent background PNG clipart | HiClipart">
            <a:extLst>
              <a:ext uri="{FF2B5EF4-FFF2-40B4-BE49-F238E27FC236}">
                <a16:creationId xmlns:a16="http://schemas.microsoft.com/office/drawing/2014/main" id="{ED6A2EFC-09C2-4643-8910-DE4D3172D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85" y="3273545"/>
            <a:ext cx="11488429" cy="88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C47D218-C9BD-417C-8617-9AD1851EC824}"/>
              </a:ext>
            </a:extLst>
          </p:cNvPr>
          <p:cNvSpPr txBox="1"/>
          <p:nvPr/>
        </p:nvSpPr>
        <p:spPr>
          <a:xfrm>
            <a:off x="13489721" y="3283937"/>
            <a:ext cx="10069526" cy="1006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B81639"/>
                </a:solidFill>
                <a:cs typeface="Calibri" panose="020F0502020204030204" pitchFamily="34" charset="0"/>
              </a:rPr>
              <a:t>Minimalizowanie wpływu mechanizmu selekcji w ewaluacji polskiej:</a:t>
            </a:r>
          </a:p>
          <a:p>
            <a:endParaRPr lang="pl-PL" b="1" dirty="0">
              <a:solidFill>
                <a:srgbClr val="B81639"/>
              </a:solidFill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3600" dirty="0" err="1">
                <a:cs typeface="Calibri" panose="020F0502020204030204" pitchFamily="34" charset="0"/>
              </a:rPr>
              <a:t>Tzw</a:t>
            </a:r>
            <a:r>
              <a:rPr lang="pl-PL" sz="3600" dirty="0">
                <a:cs typeface="Calibri" panose="020F0502020204030204" pitchFamily="34" charset="0"/>
              </a:rPr>
              <a:t> „</a:t>
            </a:r>
            <a:r>
              <a:rPr lang="pl-PL" sz="3600" dirty="0" err="1">
                <a:cs typeface="Calibri" panose="020F0502020204030204" pitchFamily="34" charset="0"/>
              </a:rPr>
              <a:t>matching</a:t>
            </a:r>
            <a:r>
              <a:rPr lang="pl-PL" sz="3600" dirty="0">
                <a:cs typeface="Calibri" panose="020F0502020204030204" pitchFamily="34" charset="0"/>
              </a:rPr>
              <a:t>”: Chcemy zbadać efektywność szkolenia. Do osób, które wzięły udział w szkoleniu, dopasowujemy podobne osoby, które nie wzięły w nim udziału. Porównujemy te osoby między sobą.</a:t>
            </a:r>
          </a:p>
          <a:p>
            <a:endParaRPr lang="pl-PL" sz="3600" dirty="0"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3600" dirty="0"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3600" dirty="0">
                <a:cs typeface="Calibri" panose="020F0502020204030204" pitchFamily="34" charset="0"/>
              </a:rPr>
              <a:t>Inne państwa -&gt; inne sposoby minimalizowania wpływu mechanizmu selekcji. Więcej informacji w przewodniku.</a:t>
            </a:r>
          </a:p>
          <a:p>
            <a:endParaRPr lang="pl-PL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b="1" dirty="0">
              <a:solidFill>
                <a:srgbClr val="B81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2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3113D0EB-39B7-43C9-9A12-DEF1AED2E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225705"/>
              </p:ext>
            </p:extLst>
          </p:nvPr>
        </p:nvGraphicFramePr>
        <p:xfrm>
          <a:off x="1270000" y="3165231"/>
          <a:ext cx="22504401" cy="932876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45862">
                  <a:extLst>
                    <a:ext uri="{9D8B030D-6E8A-4147-A177-3AD203B41FA5}">
                      <a16:colId xmlns:a16="http://schemas.microsoft.com/office/drawing/2014/main" val="687653028"/>
                    </a:ext>
                  </a:extLst>
                </a:gridCol>
                <a:gridCol w="7156938">
                  <a:extLst>
                    <a:ext uri="{9D8B030D-6E8A-4147-A177-3AD203B41FA5}">
                      <a16:colId xmlns:a16="http://schemas.microsoft.com/office/drawing/2014/main" val="1001632706"/>
                    </a:ext>
                  </a:extLst>
                </a:gridCol>
                <a:gridCol w="12801601">
                  <a:extLst>
                    <a:ext uri="{9D8B030D-6E8A-4147-A177-3AD203B41FA5}">
                      <a16:colId xmlns:a16="http://schemas.microsoft.com/office/drawing/2014/main" val="202165530"/>
                    </a:ext>
                  </a:extLst>
                </a:gridCol>
              </a:tblGrid>
              <a:tr h="542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Kraj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3200">
                          <a:effectLst/>
                          <a:latin typeface="+mn-lt"/>
                          <a:cs typeface="Calibri" panose="020F0502020204030204" pitchFamily="34" charset="0"/>
                        </a:rPr>
                        <a:t>Ewaluowana forma wsparcia</a:t>
                      </a:r>
                      <a:endParaRPr lang="pl-PL" sz="3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Wyniki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6347858"/>
                  </a:ext>
                </a:extLst>
              </a:tr>
              <a:tr h="2196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Hiszpania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3200">
                          <a:effectLst/>
                          <a:latin typeface="+mn-lt"/>
                          <a:cs typeface="Calibri" panose="020F0502020204030204" pitchFamily="34" charset="0"/>
                        </a:rPr>
                        <a:t>Staż </a:t>
                      </a:r>
                      <a:endParaRPr lang="pl-PL" sz="3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Staż nie zwiększył stabilności zatrudnienia wśród młodych osób bezrobotnych, a nawet wpłynął negatywnie na stabilność zatrudnienia.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1330795"/>
                  </a:ext>
                </a:extLst>
              </a:tr>
              <a:tr h="2196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3200">
                          <a:effectLst/>
                          <a:latin typeface="+mn-lt"/>
                          <a:cs typeface="Calibri" panose="020F0502020204030204" pitchFamily="34" charset="0"/>
                        </a:rPr>
                        <a:t>Węgry</a:t>
                      </a:r>
                      <a:endParaRPr lang="pl-PL" sz="3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Zatrudnienie subsydiowane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3200">
                          <a:effectLst/>
                          <a:latin typeface="+mn-lt"/>
                          <a:cs typeface="Calibri" panose="020F0502020204030204" pitchFamily="34" charset="0"/>
                        </a:rPr>
                        <a:t>Program zwiększył prawdopodobieństwo zatrudnienia uczestników.  Nie objął jednak osób znajdujących się w najtrudniejszej sytuacji na rynku pracy.</a:t>
                      </a:r>
                      <a:endParaRPr lang="pl-PL" sz="3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5563787"/>
                  </a:ext>
                </a:extLst>
              </a:tr>
              <a:tr h="2196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3200">
                          <a:effectLst/>
                          <a:latin typeface="+mn-lt"/>
                          <a:cs typeface="Calibri" panose="020F0502020204030204" pitchFamily="34" charset="0"/>
                        </a:rPr>
                        <a:t>Włochy</a:t>
                      </a:r>
                      <a:endParaRPr lang="pl-PL" sz="3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Zachęty finansowe dla pracodawców zatrudniających w oparciu o umowę na czas nieokreślony. 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3200">
                          <a:effectLst/>
                          <a:latin typeface="+mn-lt"/>
                          <a:cs typeface="Calibri" panose="020F0502020204030204" pitchFamily="34" charset="0"/>
                        </a:rPr>
                        <a:t>Program zwiększył stabilność zatrudnienia osób młodych. Efekt był silniejszy w przypadku mężczyzn niż kobiet.</a:t>
                      </a:r>
                      <a:endParaRPr lang="pl-PL" sz="3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5541450"/>
                  </a:ext>
                </a:extLst>
              </a:tr>
              <a:tr h="2196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3200">
                          <a:effectLst/>
                          <a:latin typeface="+mn-lt"/>
                          <a:cs typeface="Calibri" panose="020F0502020204030204" pitchFamily="34" charset="0"/>
                        </a:rPr>
                        <a:t>Polska</a:t>
                      </a:r>
                      <a:endParaRPr lang="pl-PL" sz="32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Staż, bon stażowy, szkolenie, bon szkoleniowy, prace interwencyjne, roboty publiczne </a:t>
                      </a:r>
                      <a:endParaRPr lang="pl-PL" sz="3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204791"/>
                  </a:ext>
                </a:extLst>
              </a:tr>
            </a:tbl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5E7731A5-3FA5-4633-B8E4-14FA0925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1220420"/>
            <a:ext cx="16683038" cy="830997"/>
          </a:xfrm>
        </p:spPr>
        <p:txBody>
          <a:bodyPr/>
          <a:lstStyle/>
          <a:p>
            <a:r>
              <a:rPr lang="pl-PL" sz="5400" dirty="0"/>
              <a:t>Wyniki ewaluacji</a:t>
            </a:r>
          </a:p>
        </p:txBody>
      </p:sp>
    </p:spTree>
    <p:extLst>
      <p:ext uri="{BB962C8B-B14F-4D97-AF65-F5344CB8AC3E}">
        <p14:creationId xmlns:p14="http://schemas.microsoft.com/office/powerpoint/2010/main" val="48947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02716D-F341-407A-8955-B8A3F28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4"/>
            <a:ext cx="21001737" cy="830997"/>
          </a:xfrm>
        </p:spPr>
        <p:txBody>
          <a:bodyPr/>
          <a:lstStyle/>
          <a:p>
            <a:r>
              <a:rPr lang="pl-PL" sz="5400" dirty="0"/>
              <a:t>Przewodnik metodologiczny oraz ewaluacje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E71A47-43C0-4198-8644-58C0C88C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7514337" cy="9187986"/>
          </a:xfrm>
        </p:spPr>
        <p:txBody>
          <a:bodyPr/>
          <a:lstStyle/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dirty="0">
              <a:hlinkClick r:id="rId2"/>
            </a:endParaRPr>
          </a:p>
          <a:p>
            <a:pPr marL="0" indent="0">
              <a:buNone/>
            </a:pPr>
            <a:r>
              <a:rPr lang="pl-PL" dirty="0"/>
              <a:t>ENG: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http://yepartnership.ibs.org.pl/publication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PL:</a:t>
            </a:r>
          </a:p>
          <a:p>
            <a:pPr marL="0" indent="0">
              <a:buNone/>
            </a:pPr>
            <a:r>
              <a:rPr lang="pl-PL" dirty="0"/>
              <a:t>https://ibs.org.pl/publikacje/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DFD717-C917-4E05-AEEA-E716118B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046" y="2624066"/>
            <a:ext cx="14394124" cy="105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11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C125A6-6936-4561-950C-15FBD0641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Roboto Condensed Light" panose="02000000000000000000" pitchFamily="2" charset="0"/>
              </a:rPr>
              <a:t>Wyniki ewaluacji w Polsce</a:t>
            </a:r>
          </a:p>
        </p:txBody>
      </p:sp>
    </p:spTree>
    <p:extLst>
      <p:ext uri="{BB962C8B-B14F-4D97-AF65-F5344CB8AC3E}">
        <p14:creationId xmlns:p14="http://schemas.microsoft.com/office/powerpoint/2010/main" val="216822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952B61-2913-488B-B1CE-389A43F9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558785"/>
            <a:ext cx="20825891" cy="2154436"/>
          </a:xfrm>
        </p:spPr>
        <p:txBody>
          <a:bodyPr/>
          <a:lstStyle/>
          <a:p>
            <a:r>
              <a:rPr lang="pl-PL" dirty="0"/>
              <a:t>Partnerstwo na rzecz zatrudnienia młodzieży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148C27-54E3-4283-9AFA-9CED38DC0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4129035"/>
            <a:ext cx="21230337" cy="88132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Ewaluacja polityk rynku pracy skierowanych do osób młodych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Odpowiedź na pytanie, które aktywne polityki rynku pracy są najbardziej efektywne i dla kogo?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4 kraje: Hiszpania, Węgry, Włochy, Polska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Na podstawie: danych administracyjnych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600" dirty="0"/>
              <a:t>Metody: quasi-eksperymentalne, eksperyment terenowy</a:t>
            </a:r>
          </a:p>
        </p:txBody>
      </p:sp>
    </p:spTree>
    <p:extLst>
      <p:ext uri="{BB962C8B-B14F-4D97-AF65-F5344CB8AC3E}">
        <p14:creationId xmlns:p14="http://schemas.microsoft.com/office/powerpoint/2010/main" val="3686135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D3F32-F549-42E4-A341-BE4FB703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Roboto Condensed Light" panose="02000000000000000000" pitchFamily="2" charset="0"/>
              </a:rPr>
              <a:t>Wstęp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446DA7-FDBB-42EC-8B6E-5373763BB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4168761"/>
            <a:ext cx="21212752" cy="55600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4400" dirty="0">
                <a:ea typeface="Roboto Condensed Light" panose="02000000000000000000" pitchFamily="2" charset="0"/>
              </a:rPr>
              <a:t>„Gwarancja dla Młodzieży”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400" dirty="0">
                <a:ea typeface="Roboto Condensed Light" panose="02000000000000000000" pitchFamily="2" charset="0"/>
              </a:rPr>
              <a:t>Wysokie bezrobocie wśród młodych w Polsce i 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400" dirty="0">
                <a:ea typeface="Roboto Condensed Light" panose="02000000000000000000" pitchFamily="2" charset="0"/>
              </a:rPr>
              <a:t>Wydatki na aktywne polityki rynku pracy (ALMP)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400" dirty="0">
                <a:ea typeface="Roboto Condensed Light" panose="02000000000000000000" pitchFamily="2" charset="0"/>
              </a:rPr>
              <a:t>Ewaluacja efektów </a:t>
            </a:r>
            <a:endParaRPr lang="en-US" sz="4400" dirty="0">
              <a:ea typeface="Roboto Condensed Light" panose="02000000000000000000" pitchFamily="2" charset="0"/>
            </a:endParaRPr>
          </a:p>
          <a:p>
            <a:endParaRPr lang="pl-PL" dirty="0"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A70CD-D81E-466F-B531-420CA8C9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Roboto Condensed Light" panose="02000000000000000000" pitchFamily="2" charset="0"/>
              </a:rPr>
              <a:t>Prze</a:t>
            </a:r>
            <a:r>
              <a:rPr lang="pl-PL" dirty="0">
                <a:solidFill>
                  <a:srgbClr val="C00000"/>
                </a:solidFill>
                <a:ea typeface="Roboto Condensed Light" panose="02000000000000000000" pitchFamily="2" charset="0"/>
              </a:rPr>
              <a:t>gl</a:t>
            </a:r>
            <a:r>
              <a:rPr lang="pl-PL" dirty="0">
                <a:ea typeface="Roboto Condensed Light" panose="02000000000000000000" pitchFamily="2" charset="0"/>
              </a:rPr>
              <a:t>ąd literatury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AF27CD-9A7A-4A7C-820B-5AA352018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ea typeface="Roboto Condensed Light" panose="02000000000000000000" pitchFamily="2" charset="0"/>
              </a:rPr>
              <a:t>Dotychczasowa literatura: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Pozytywny wpływ szkoleń i prac interwencyjnych na zatrudnienie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Brak efektu lub negatywny wpływ robót publicznych (efekt blizny)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Pozytywny efekt rośnie w czasie (efekt lock-in)</a:t>
            </a:r>
          </a:p>
          <a:p>
            <a:endParaRPr lang="pl-PL" dirty="0">
              <a:ea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ea typeface="Roboto Condensed Light" panose="02000000000000000000" pitchFamily="2" charset="0"/>
              </a:rPr>
              <a:t>Nasze badanie: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rgbClr val="000000"/>
                </a:solidFill>
                <a:ea typeface="Roboto Condensed Light" panose="02000000000000000000" pitchFamily="2" charset="0"/>
              </a:rPr>
              <a:t>Porównanie efektywności różnych form wsparcia i bonów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rgbClr val="000000"/>
                </a:solidFill>
                <a:ea typeface="Roboto Condensed Light" panose="02000000000000000000" pitchFamily="2" charset="0"/>
              </a:rPr>
              <a:t>Ewaluacja ALMP w Europie Środkowo-Wschodniej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rgbClr val="000000"/>
                </a:solidFill>
                <a:ea typeface="Roboto Condensed Light" panose="02000000000000000000" pitchFamily="2" charset="0"/>
              </a:rPr>
              <a:t>Ewaluacja „Gwarancji dla Młodzieży”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ea typeface="Roboto Condensed Light" panose="02000000000000000000" pitchFamily="2" charset="0"/>
              </a:rPr>
              <a:t>Wykorzystanie danych administracyjnych</a:t>
            </a:r>
            <a:endParaRPr lang="pl-PL" sz="3200" dirty="0">
              <a:solidFill>
                <a:srgbClr val="000000"/>
              </a:solidFill>
              <a:ea typeface="Roboto Condensed Light" panose="02000000000000000000" pitchFamily="2" charset="0"/>
            </a:endParaRPr>
          </a:p>
          <a:p>
            <a:endParaRPr lang="pl-PL" dirty="0"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E1453B-E920-407B-A780-820E742C3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Roboto Condensed Light" panose="02000000000000000000" pitchFamily="2" charset="0"/>
              </a:rPr>
              <a:t>Wykorzystane dane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CB2DE0-A9EF-4A4F-8951-87F651349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/>
              <a:buNone/>
            </a:pPr>
            <a:r>
              <a:rPr lang="pl-PL" sz="3600" b="1" dirty="0">
                <a:solidFill>
                  <a:srgbClr val="B81639"/>
                </a:solidFill>
                <a:ea typeface="Roboto Condensed Light" panose="02000000000000000000" pitchFamily="2" charset="0"/>
              </a:rPr>
              <a:t>Dane CESAR: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Populacja młodych bezrobotnych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Historia zatrudnienia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Podstawowe cechy demograficzne</a:t>
            </a:r>
          </a:p>
          <a:p>
            <a:pPr marL="0" indent="0">
              <a:buNone/>
            </a:pPr>
            <a:r>
              <a:rPr lang="pl-PL" sz="3600" b="1" dirty="0">
                <a:solidFill>
                  <a:srgbClr val="B81639"/>
                </a:solidFill>
                <a:ea typeface="Roboto Condensed Light" panose="02000000000000000000" pitchFamily="2" charset="0"/>
              </a:rPr>
              <a:t>Dane GUS: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Zagregowane wskaźniki makroekonomiczne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Przeciętne wynagrodzenie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Macierz dojazdów</a:t>
            </a:r>
          </a:p>
          <a:p>
            <a:pPr marL="0" indent="0">
              <a:buNone/>
            </a:pPr>
            <a:r>
              <a:rPr lang="pl-PL" sz="4400" b="1" dirty="0">
                <a:solidFill>
                  <a:srgbClr val="B81639"/>
                </a:solidFill>
                <a:ea typeface="Roboto Condensed Light" panose="02000000000000000000" pitchFamily="2" charset="0"/>
              </a:rPr>
              <a:t>Dane jakościowe: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Wywiady z pracownikami publicznych służb zatrudnienia</a:t>
            </a:r>
            <a:endParaRPr lang="en-US" dirty="0">
              <a:ea typeface="Roboto Condensed Light" panose="02000000000000000000" pitchFamily="2" charset="0"/>
            </a:endParaRPr>
          </a:p>
          <a:p>
            <a:endParaRPr lang="pl-PL" dirty="0"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04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166650-29C9-46B0-B737-89323864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Roboto Condensed Light" panose="02000000000000000000" pitchFamily="2" charset="0"/>
              </a:rPr>
              <a:t>Metoda badawcza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B80024-55FB-4DC8-A113-AA4AB7DAA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b="1" dirty="0">
                <a:solidFill>
                  <a:srgbClr val="B81639"/>
                </a:solidFill>
                <a:ea typeface="Roboto Condensed Light" panose="02000000000000000000" pitchFamily="2" charset="0"/>
              </a:rPr>
              <a:t>Wskaźnik sukcesu: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Osoba nie jest zarejestrowana w urzędzie pracy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Osoba nie jest uczestnikiem aktywnej polityki rynku pracy</a:t>
            </a:r>
          </a:p>
          <a:p>
            <a:pPr marL="0" indent="0">
              <a:buNone/>
            </a:pPr>
            <a:endParaRPr lang="pl-PL" dirty="0">
              <a:ea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pl-PL" sz="3600" b="1" dirty="0">
                <a:solidFill>
                  <a:srgbClr val="B81639"/>
                </a:solidFill>
                <a:ea typeface="Roboto Condensed Light" panose="02000000000000000000" pitchFamily="2" charset="0"/>
              </a:rPr>
              <a:t>Metoda: </a:t>
            </a:r>
            <a:r>
              <a:rPr lang="pl-PL" sz="3600" b="1" dirty="0" err="1">
                <a:solidFill>
                  <a:srgbClr val="B81639"/>
                </a:solidFill>
                <a:ea typeface="Roboto Condensed Light" panose="02000000000000000000" pitchFamily="2" charset="0"/>
              </a:rPr>
              <a:t>propensity</a:t>
            </a:r>
            <a:r>
              <a:rPr lang="pl-PL" sz="3600" b="1" dirty="0">
                <a:solidFill>
                  <a:srgbClr val="B81639"/>
                </a:solidFill>
                <a:ea typeface="Roboto Condensed Light" panose="02000000000000000000" pitchFamily="2" charset="0"/>
              </a:rPr>
              <a:t> </a:t>
            </a:r>
            <a:r>
              <a:rPr lang="pl-PL" sz="3600" b="1" dirty="0" err="1">
                <a:solidFill>
                  <a:srgbClr val="B81639"/>
                </a:solidFill>
                <a:ea typeface="Roboto Condensed Light" panose="02000000000000000000" pitchFamily="2" charset="0"/>
              </a:rPr>
              <a:t>score</a:t>
            </a:r>
            <a:r>
              <a:rPr lang="pl-PL" sz="3600" b="1" dirty="0">
                <a:solidFill>
                  <a:srgbClr val="B81639"/>
                </a:solidFill>
                <a:ea typeface="Roboto Condensed Light" panose="02000000000000000000" pitchFamily="2" charset="0"/>
              </a:rPr>
              <a:t> </a:t>
            </a:r>
            <a:r>
              <a:rPr lang="pl-PL" sz="3600" b="1" dirty="0" err="1">
                <a:solidFill>
                  <a:srgbClr val="B81639"/>
                </a:solidFill>
                <a:ea typeface="Roboto Condensed Light" panose="02000000000000000000" pitchFamily="2" charset="0"/>
              </a:rPr>
              <a:t>matching</a:t>
            </a:r>
            <a:endParaRPr lang="pl-PL" sz="3600" b="1" dirty="0">
              <a:solidFill>
                <a:srgbClr val="B81639"/>
              </a:solidFill>
              <a:ea typeface="Roboto Condensed Light" panose="02000000000000000000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Porównanie form wsparcia parami między sobą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>
                <a:ea typeface="Roboto Condensed Light" panose="02000000000000000000" pitchFamily="2" charset="0"/>
              </a:rPr>
              <a:t>Porównanie uczestników o podobnej charakterystyce</a:t>
            </a:r>
            <a:endParaRPr lang="en-US" dirty="0">
              <a:ea typeface="Roboto Condensed Light" panose="02000000000000000000" pitchFamily="2" charset="0"/>
            </a:endParaRPr>
          </a:p>
          <a:p>
            <a:endParaRPr lang="pl-PL" dirty="0"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1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11FA24-D020-4272-9809-0ECC5921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</a:t>
            </a:r>
          </a:p>
        </p:txBody>
      </p:sp>
      <p:pic>
        <p:nvPicPr>
          <p:cNvPr id="4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D1A88368-4996-4764-9122-1E7DAC0C0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298" y="10567257"/>
            <a:ext cx="14070924" cy="234515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97F403D-E196-4AA6-8574-00D4E851B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5131" y="3514048"/>
            <a:ext cx="10216349" cy="743549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3D0346F-1374-4729-BE60-BC6203829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75" y="3664621"/>
            <a:ext cx="10009466" cy="728492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AB6ED78-F147-4F1C-B4B9-D2BD30BF00DF}"/>
              </a:ext>
            </a:extLst>
          </p:cNvPr>
          <p:cNvSpPr txBox="1"/>
          <p:nvPr/>
        </p:nvSpPr>
        <p:spPr>
          <a:xfrm>
            <a:off x="1336453" y="12712356"/>
            <a:ext cx="319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ea typeface="Roboto Condensed Light" panose="02000000000000000000" pitchFamily="2" charset="0"/>
                <a:cs typeface="Calibri" panose="020F0502020204030204" pitchFamily="34" charset="0"/>
              </a:rPr>
              <a:t>Źródło: Obliczenia własne.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2CF07D1-5695-4F27-91A8-2A0F81D17B66}"/>
              </a:ext>
            </a:extLst>
          </p:cNvPr>
          <p:cNvSpPr txBox="1"/>
          <p:nvPr/>
        </p:nvSpPr>
        <p:spPr>
          <a:xfrm>
            <a:off x="1042759" y="3065474"/>
            <a:ext cx="10629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Staż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B8611DB-7A6F-4FBA-94CE-D19DB3F09CFF}"/>
              </a:ext>
            </a:extLst>
          </p:cNvPr>
          <p:cNvSpPr txBox="1"/>
          <p:nvPr/>
        </p:nvSpPr>
        <p:spPr>
          <a:xfrm>
            <a:off x="12164386" y="3065473"/>
            <a:ext cx="10629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Roboty publiczne</a:t>
            </a:r>
          </a:p>
        </p:txBody>
      </p:sp>
    </p:spTree>
    <p:extLst>
      <p:ext uri="{BB962C8B-B14F-4D97-AF65-F5344CB8AC3E}">
        <p14:creationId xmlns:p14="http://schemas.microsoft.com/office/powerpoint/2010/main" val="267938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AEDC1-DA33-45EF-98B2-10310D1A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Roboto Condensed Light" panose="02000000000000000000" pitchFamily="2" charset="0"/>
              </a:rPr>
              <a:t>Wyniki</a:t>
            </a:r>
          </a:p>
        </p:txBody>
      </p:sp>
      <p:pic>
        <p:nvPicPr>
          <p:cNvPr id="4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8B383E5F-4E60-40E0-91DB-C411D5AA5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17" y="10891243"/>
            <a:ext cx="14746146" cy="245769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BC9C4BA-B8B7-4293-9EC4-FA26D1B8B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97" y="3590114"/>
            <a:ext cx="10568354" cy="769168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9B6077B-E6FF-4964-91C2-B12D77B8A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6490" y="3921985"/>
            <a:ext cx="10035524" cy="730389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0FE9DDC-64AE-4444-A3B3-685E4633E4D8}"/>
              </a:ext>
            </a:extLst>
          </p:cNvPr>
          <p:cNvSpPr txBox="1"/>
          <p:nvPr/>
        </p:nvSpPr>
        <p:spPr>
          <a:xfrm>
            <a:off x="1715192" y="3082932"/>
            <a:ext cx="10629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Bon stażowy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71C4E5A-A4C8-42E7-9AD8-B05854C0CF16}"/>
              </a:ext>
            </a:extLst>
          </p:cNvPr>
          <p:cNvSpPr txBox="1"/>
          <p:nvPr/>
        </p:nvSpPr>
        <p:spPr>
          <a:xfrm>
            <a:off x="12036490" y="3082932"/>
            <a:ext cx="10629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Bon szkoleniowy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C96CF53-5DC1-4F31-8D74-4A4401EAF913}"/>
              </a:ext>
            </a:extLst>
          </p:cNvPr>
          <p:cNvSpPr txBox="1"/>
          <p:nvPr/>
        </p:nvSpPr>
        <p:spPr>
          <a:xfrm>
            <a:off x="1623836" y="13042836"/>
            <a:ext cx="319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ea typeface="Roboto Condensed Light" panose="02000000000000000000" pitchFamily="2" charset="0"/>
                <a:cs typeface="Calibri" panose="020F0502020204030204" pitchFamily="34" charset="0"/>
              </a:rPr>
              <a:t>Źródło: Obliczenia własne.</a:t>
            </a:r>
          </a:p>
        </p:txBody>
      </p:sp>
    </p:spTree>
    <p:extLst>
      <p:ext uri="{BB962C8B-B14F-4D97-AF65-F5344CB8AC3E}">
        <p14:creationId xmlns:p14="http://schemas.microsoft.com/office/powerpoint/2010/main" val="3612631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8E31F3-20B6-4C44-A7BB-381FBC09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Roboto Condensed Light" panose="02000000000000000000" pitchFamily="2" charset="0"/>
              </a:rPr>
              <a:t>Wyniki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7FB85DE-3D23-45C4-A8DE-F4F01EC72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598" y="4264411"/>
            <a:ext cx="11109752" cy="808571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C9C1A0F-38E1-442B-BBD3-A64BF26CFC10}"/>
              </a:ext>
            </a:extLst>
          </p:cNvPr>
          <p:cNvSpPr txBox="1"/>
          <p:nvPr/>
        </p:nvSpPr>
        <p:spPr>
          <a:xfrm>
            <a:off x="6005903" y="3494970"/>
            <a:ext cx="10629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Bon stażowy zamiast stażu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ABA5215-280A-4CDC-B13E-02C32A274D0D}"/>
              </a:ext>
            </a:extLst>
          </p:cNvPr>
          <p:cNvSpPr txBox="1"/>
          <p:nvPr/>
        </p:nvSpPr>
        <p:spPr>
          <a:xfrm>
            <a:off x="1093857" y="12617019"/>
            <a:ext cx="319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ea typeface="Roboto Condensed Light" panose="02000000000000000000" pitchFamily="2" charset="0"/>
                <a:cs typeface="Calibri" panose="020F0502020204030204" pitchFamily="34" charset="0"/>
              </a:rPr>
              <a:t>Źródło: Obliczenia własne.</a:t>
            </a:r>
          </a:p>
        </p:txBody>
      </p:sp>
    </p:spTree>
    <p:extLst>
      <p:ext uri="{BB962C8B-B14F-4D97-AF65-F5344CB8AC3E}">
        <p14:creationId xmlns:p14="http://schemas.microsoft.com/office/powerpoint/2010/main" val="4151486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299548-6F1E-4513-B78E-10EEC655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C765EB-7B89-4DA4-BA59-3701C75AFA3E}"/>
              </a:ext>
            </a:extLst>
          </p:cNvPr>
          <p:cNvSpPr txBox="1"/>
          <p:nvPr/>
        </p:nvSpPr>
        <p:spPr>
          <a:xfrm>
            <a:off x="11929154" y="3085716"/>
            <a:ext cx="875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Bon szkoleniowy zamiast prac interwencyjnych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577A59C-6D24-4DC1-A6FB-7948304A93AC}"/>
              </a:ext>
            </a:extLst>
          </p:cNvPr>
          <p:cNvSpPr txBox="1"/>
          <p:nvPr/>
        </p:nvSpPr>
        <p:spPr>
          <a:xfrm>
            <a:off x="3232533" y="3082409"/>
            <a:ext cx="770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Szkolenie zamiast prac interwencyjnych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B03A6C1-6322-476D-B360-14601C46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027" y="3667184"/>
            <a:ext cx="7874024" cy="960631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9498ECB-AC5A-4275-A393-560A152B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412" y="3667184"/>
            <a:ext cx="7952500" cy="9477482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D0C0B8-4AF0-443F-9F76-061F8B47C16A}"/>
              </a:ext>
            </a:extLst>
          </p:cNvPr>
          <p:cNvSpPr txBox="1"/>
          <p:nvPr/>
        </p:nvSpPr>
        <p:spPr>
          <a:xfrm>
            <a:off x="1093857" y="12617019"/>
            <a:ext cx="319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ea typeface="Roboto Condensed Light" panose="02000000000000000000" pitchFamily="2" charset="0"/>
                <a:cs typeface="Calibri" panose="020F0502020204030204" pitchFamily="34" charset="0"/>
              </a:rPr>
              <a:t>Źródło: Obliczenia własne.</a:t>
            </a:r>
          </a:p>
        </p:txBody>
      </p:sp>
    </p:spTree>
    <p:extLst>
      <p:ext uri="{BB962C8B-B14F-4D97-AF65-F5344CB8AC3E}">
        <p14:creationId xmlns:p14="http://schemas.microsoft.com/office/powerpoint/2010/main" val="3596124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87B46-81AD-46E9-B3F9-C93B9E3B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CA2D226-AF48-4E04-A0A9-433156812503}"/>
              </a:ext>
            </a:extLst>
          </p:cNvPr>
          <p:cNvSpPr txBox="1"/>
          <p:nvPr/>
        </p:nvSpPr>
        <p:spPr>
          <a:xfrm>
            <a:off x="6221467" y="2766747"/>
            <a:ext cx="963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Roboty publiczne zamiast prac interwencyjnych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B1814E5-237B-421E-B281-3A4C03690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100" y="3351522"/>
            <a:ext cx="8042508" cy="989847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7046DE7-23AA-4CCA-BA00-A70D3D001F78}"/>
              </a:ext>
            </a:extLst>
          </p:cNvPr>
          <p:cNvSpPr txBox="1"/>
          <p:nvPr/>
        </p:nvSpPr>
        <p:spPr>
          <a:xfrm>
            <a:off x="1093857" y="12617019"/>
            <a:ext cx="319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ea typeface="Roboto Condensed Light" panose="02000000000000000000" pitchFamily="2" charset="0"/>
                <a:cs typeface="Calibri" panose="020F0502020204030204" pitchFamily="34" charset="0"/>
              </a:rPr>
              <a:t>Źródło: Obliczenia własne.</a:t>
            </a:r>
          </a:p>
        </p:txBody>
      </p:sp>
    </p:spTree>
    <p:extLst>
      <p:ext uri="{BB962C8B-B14F-4D97-AF65-F5344CB8AC3E}">
        <p14:creationId xmlns:p14="http://schemas.microsoft.com/office/powerpoint/2010/main" val="4047621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8CB5B-1979-4074-A8F3-98394130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C1D6E3-ABE8-4A92-8445-0D9C79A6E4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9904" y="4532801"/>
            <a:ext cx="22004541" cy="6967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6163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71738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71738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71738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71738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pl-PL" sz="4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Roboty publiczne są najmniej efektywną formą wsparcia</a:t>
            </a:r>
          </a:p>
          <a:p>
            <a:pPr marL="457200" lvl="1" indent="0">
              <a:buNone/>
            </a:pPr>
            <a:endParaRPr lang="pl-PL" sz="4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4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Szkolenia zawodzą w przypadku kobiet (ograniczona oferta?)</a:t>
            </a:r>
          </a:p>
          <a:p>
            <a:pPr marL="457200" lvl="1" indent="0">
              <a:buNone/>
            </a:pPr>
            <a:endParaRPr lang="pl-PL" sz="4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4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Bony stażowe są bardziej efektywne niż zwykłe staże</a:t>
            </a:r>
          </a:p>
          <a:p>
            <a:pPr marL="457200" lvl="1" indent="0">
              <a:buNone/>
            </a:pPr>
            <a:endParaRPr lang="pl-PL" sz="4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4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Ewaluacje pomagają poprawiać skuteczność polityk</a:t>
            </a:r>
          </a:p>
          <a:p>
            <a:endParaRPr lang="en-US" sz="2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4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EDE68B-5DF5-4EEF-AD51-01EB54A3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spotkania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3AA632-48C2-4518-8A42-E9D6C810F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294" y="3059723"/>
            <a:ext cx="21652368" cy="9302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rgbClr val="B81639"/>
                </a:solidFill>
              </a:rPr>
              <a:t>1. Sytuacja osób młodych na rynku pracy</a:t>
            </a:r>
          </a:p>
          <a:p>
            <a:pPr marL="914263" lvl="1" indent="0">
              <a:buNone/>
            </a:pPr>
            <a:r>
              <a:rPr lang="pl-PL" dirty="0"/>
              <a:t>Dlaczego analizujemy skuteczność wsparcia skierowanego do osób młodych.</a:t>
            </a:r>
            <a:endParaRPr lang="pl-PL" sz="3600" b="1" dirty="0">
              <a:solidFill>
                <a:srgbClr val="B81639"/>
              </a:solidFill>
            </a:endParaRPr>
          </a:p>
          <a:p>
            <a:pPr marL="0" indent="0">
              <a:buNone/>
            </a:pPr>
            <a:r>
              <a:rPr lang="pl-PL" sz="3600" b="1" dirty="0">
                <a:solidFill>
                  <a:srgbClr val="B81639"/>
                </a:solidFill>
              </a:rPr>
              <a:t>2. Przewodnik metodologiczny</a:t>
            </a:r>
          </a:p>
          <a:p>
            <a:pPr marL="914263" lvl="1" indent="0">
              <a:buNone/>
            </a:pPr>
            <a:r>
              <a:rPr lang="pl-PL" dirty="0"/>
              <a:t>Doświadczenia płynące z ewaluacji wsparcia osób młodych na rynku pracy metodami kontrfaktycznymi z wykorzystaniem danych administracyjnych oraz wskazówki dla zainteresowanych korzystaniem z takich danych. </a:t>
            </a:r>
          </a:p>
          <a:p>
            <a:pPr marL="0" indent="0">
              <a:buNone/>
            </a:pPr>
            <a:r>
              <a:rPr lang="pl-PL" sz="3600" b="1" dirty="0">
                <a:solidFill>
                  <a:srgbClr val="B81639"/>
                </a:solidFill>
              </a:rPr>
              <a:t>3. Wyniki ewaluacji w Polsce</a:t>
            </a:r>
          </a:p>
          <a:p>
            <a:pPr marL="914263" lvl="1" indent="0" algn="just">
              <a:buNone/>
            </a:pPr>
            <a:r>
              <a:rPr lang="pl-PL" dirty="0"/>
              <a:t>Wyniki porównania relatywnej skuteczność sześciu wybranych form wsparcia dostępnych w powiatowych urzędach pracy dla osób młodych w latach 2015 i 2016: stażu, szkolenia, bonu stażowego, bonu szkoleniowego, prac interwencyjnych i robót publicznych.</a:t>
            </a:r>
          </a:p>
          <a:p>
            <a:pPr marL="0" indent="0">
              <a:buNone/>
            </a:pPr>
            <a:r>
              <a:rPr lang="pl-PL" sz="3600" b="1" dirty="0">
                <a:solidFill>
                  <a:srgbClr val="B81639"/>
                </a:solidFill>
              </a:rPr>
              <a:t>4. Pytania i odpowiedzi</a:t>
            </a:r>
          </a:p>
        </p:txBody>
      </p:sp>
    </p:spTree>
    <p:extLst>
      <p:ext uri="{BB962C8B-B14F-4D97-AF65-F5344CB8AC3E}">
        <p14:creationId xmlns:p14="http://schemas.microsoft.com/office/powerpoint/2010/main" val="1104594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BB096C-E9AF-4928-8986-CF3FC9D3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</a:t>
            </a:r>
          </a:p>
        </p:txBody>
      </p:sp>
    </p:spTree>
    <p:extLst>
      <p:ext uri="{BB962C8B-B14F-4D97-AF65-F5344CB8AC3E}">
        <p14:creationId xmlns:p14="http://schemas.microsoft.com/office/powerpoint/2010/main" val="2840470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621800-40D6-4565-AC90-E55D33D0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20504"/>
            <a:ext cx="16682557" cy="830997"/>
          </a:xfrm>
        </p:spPr>
        <p:txBody>
          <a:bodyPr/>
          <a:lstStyle/>
          <a:p>
            <a:r>
              <a:rPr lang="pl-PL" sz="5400" dirty="0"/>
              <a:t>Wnioski – dane administracyjne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01E267-141C-464B-A98E-4A18E284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989385"/>
            <a:ext cx="22373337" cy="9958360"/>
          </a:xfrm>
        </p:spPr>
        <p:txBody>
          <a:bodyPr>
            <a:normAutofit lnSpcReduction="10000"/>
          </a:bodyPr>
          <a:lstStyle/>
          <a:p>
            <a:pPr>
              <a:spcBef>
                <a:spcPts val="300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B81639"/>
                </a:solidFill>
              </a:rPr>
              <a:t>Duży potencjał danych </a:t>
            </a:r>
            <a:r>
              <a:rPr lang="pl-PL" b="1" dirty="0" err="1">
                <a:solidFill>
                  <a:srgbClr val="B81639"/>
                </a:solidFill>
              </a:rPr>
              <a:t>CeSAR</a:t>
            </a:r>
            <a:r>
              <a:rPr lang="pl-PL" b="1" dirty="0">
                <a:solidFill>
                  <a:srgbClr val="B81639"/>
                </a:solidFill>
              </a:rPr>
              <a:t> -</a:t>
            </a:r>
            <a:r>
              <a:rPr lang="pl-PL" dirty="0">
                <a:solidFill>
                  <a:srgbClr val="B81639"/>
                </a:solidFill>
              </a:rPr>
              <a:t> </a:t>
            </a:r>
            <a:r>
              <a:rPr lang="pl-PL" dirty="0"/>
              <a:t>wyczerpujące informacje o wszystkich rejestracjach w PUP, wyrejestrowaniach i udzielonym wsparciu. Potrzebna jednak praca nad poprawą jakości tych danych (błędy, brak wystandaryzowanego sposobu wprowadzania danych do systemu na poziomie PUP).</a:t>
            </a:r>
          </a:p>
          <a:p>
            <a:pPr>
              <a:spcBef>
                <a:spcPts val="300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B81639"/>
                </a:solidFill>
              </a:rPr>
              <a:t>Warto sięgać po metody kontrfaktyczne </a:t>
            </a:r>
            <a:r>
              <a:rPr lang="pl-PL" dirty="0"/>
              <a:t>– redukują problem selekcji.</a:t>
            </a:r>
          </a:p>
          <a:p>
            <a:pPr>
              <a:spcBef>
                <a:spcPts val="300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B81639"/>
                </a:solidFill>
              </a:rPr>
              <a:t>Warto śledzić losy uczestników w długim okresie czasu </a:t>
            </a:r>
            <a:r>
              <a:rPr lang="pl-PL" dirty="0"/>
              <a:t>od zakończenia udziału we wsparciu.</a:t>
            </a:r>
          </a:p>
          <a:p>
            <a:pPr>
              <a:spcBef>
                <a:spcPts val="300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B81639"/>
                </a:solidFill>
              </a:rPr>
              <a:t>Łączenie różnych zbiorów, np. rejestrów bezrobotnych z danymi ZUS, pozwala uzyskać więcej informacji osobach objętych wsparciem</a:t>
            </a:r>
            <a:r>
              <a:rPr lang="pl-PL" dirty="0">
                <a:solidFill>
                  <a:srgbClr val="B81639"/>
                </a:solidFill>
              </a:rPr>
              <a:t>. </a:t>
            </a:r>
            <a:r>
              <a:rPr lang="pl-PL" dirty="0"/>
              <a:t>Dzięki temu możemy dowiedzieć się czy po zakończeniu ALMP bezrobotni znaleźli zatrudnienie, jak kształtują się ich zarobki, jaka jest stabilność zatrudnienia. </a:t>
            </a:r>
          </a:p>
          <a:p>
            <a:pPr>
              <a:spcBef>
                <a:spcPts val="3000"/>
              </a:spcBef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B81639"/>
                </a:solidFill>
              </a:rPr>
              <a:t>Ewaluacje kontrfaktyczne w oparciu o dane administracyjne można realizować poziomie lokalnym i regionalnym -&gt; </a:t>
            </a:r>
            <a:r>
              <a:rPr lang="pl-PL" dirty="0" err="1"/>
              <a:t>PUPy</a:t>
            </a:r>
            <a:r>
              <a:rPr lang="pl-PL" dirty="0"/>
              <a:t> i </a:t>
            </a:r>
            <a:r>
              <a:rPr lang="pl-PL" dirty="0" err="1"/>
              <a:t>WUPy</a:t>
            </a:r>
            <a:r>
              <a:rPr lang="pl-PL" dirty="0"/>
              <a:t> mają dostęp do systemu </a:t>
            </a:r>
            <a:r>
              <a:rPr lang="pl-PL" dirty="0" err="1"/>
              <a:t>CeSAR</a:t>
            </a:r>
            <a:r>
              <a:rPr lang="pl-PL" dirty="0"/>
              <a:t>, mogą też łączyć dane </a:t>
            </a:r>
            <a:r>
              <a:rPr lang="pl-PL" dirty="0" err="1"/>
              <a:t>CeSAR</a:t>
            </a:r>
            <a:r>
              <a:rPr lang="pl-PL" dirty="0"/>
              <a:t> z ZUS.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6732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1CEB2F-B0BA-4171-957D-A083AA0D3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75" y="3549623"/>
            <a:ext cx="21652368" cy="5700765"/>
          </a:xfrm>
        </p:spPr>
        <p:txBody>
          <a:bodyPr>
            <a:normAutofit/>
          </a:bodyPr>
          <a:lstStyle/>
          <a:p>
            <a:pPr marL="0" indent="0" defTabSz="1828252">
              <a:buNone/>
            </a:pPr>
            <a:r>
              <a:rPr lang="pl-PL" sz="3599" b="1" dirty="0">
                <a:solidFill>
                  <a:srgbClr val="B81639"/>
                </a:solidFill>
              </a:rPr>
              <a:t>Niska efektywność robót publicznych w porównaniu do innych form wsparcia. </a:t>
            </a:r>
          </a:p>
          <a:p>
            <a:pPr lvl="1"/>
            <a:r>
              <a:rPr lang="pl-PL" dirty="0"/>
              <a:t>Uczestnicy robót publicznych w porównaniu do podobnych osób, które uczestniczyły w innych formach wsparcia, częściej powracali do bezrobocia.</a:t>
            </a:r>
          </a:p>
          <a:p>
            <a:pPr lvl="1"/>
            <a:r>
              <a:rPr lang="pl-PL" dirty="0"/>
              <a:t>Dualizm: z jednej strony prace ad hoc, mało rozwijające, z drugiej strony prace biurowe w podmiotach publicznych.</a:t>
            </a:r>
          </a:p>
          <a:p>
            <a:pPr lvl="1"/>
            <a:r>
              <a:rPr lang="pl-PL" dirty="0"/>
              <a:t>Bariery administracyjne: tworzenie stałych etatów w podmiotach publicznych utrudnione. Roboty publiczne wykorzystywane jako źródło dodatkowych pracowników, często bez możliwości zagwarantowania im stałego miejsca pracy.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D8F2531-F309-4C33-BA8E-DC6C7D98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1220420"/>
            <a:ext cx="16683038" cy="830997"/>
          </a:xfrm>
        </p:spPr>
        <p:txBody>
          <a:bodyPr/>
          <a:lstStyle/>
          <a:p>
            <a:r>
              <a:rPr lang="pl-PL" sz="5400" dirty="0"/>
              <a:t>Wnioski – efektywność form wsparcia</a:t>
            </a:r>
          </a:p>
        </p:txBody>
      </p:sp>
    </p:spTree>
    <p:extLst>
      <p:ext uri="{BB962C8B-B14F-4D97-AF65-F5344CB8AC3E}">
        <p14:creationId xmlns:p14="http://schemas.microsoft.com/office/powerpoint/2010/main" val="4219625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79CC2F-8F60-4454-A260-509BDA86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082005"/>
            <a:ext cx="16682557" cy="1107996"/>
          </a:xfrm>
        </p:spPr>
        <p:txBody>
          <a:bodyPr/>
          <a:lstStyle/>
          <a:p>
            <a:r>
              <a:rPr lang="pl-PL" sz="7200" dirty="0"/>
              <a:t>Wnioski – efektywność form wsparcia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E3E3B2E-1AA2-4181-ACB9-8E0DCE517459}"/>
              </a:ext>
            </a:extLst>
          </p:cNvPr>
          <p:cNvSpPr/>
          <p:nvPr/>
        </p:nvSpPr>
        <p:spPr>
          <a:xfrm>
            <a:off x="791309" y="3153014"/>
            <a:ext cx="21558738" cy="964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B81639"/>
                </a:solidFill>
              </a:rPr>
              <a:t>Wysoka efektywność szkoleń w przypadku mężczyzn. Niska efektywność szkoleń w przypadku kobiet. Niewielkie zainteresowanie szkoleniami wśród kobiet.</a:t>
            </a:r>
          </a:p>
          <a:p>
            <a:pPr marL="1371394" lvl="1" indent="-457131" defTabSz="1828526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3000" dirty="0">
                <a:solidFill>
                  <a:schemeClr val="dk2"/>
                </a:solidFill>
              </a:rPr>
              <a:t>Mężczyźni biorący udział w szkoleniu, w porównaniu do podobnych mężczyzn, którzy wzięli udział w innych formach wsparcia, rzadziej wracali do bezrobocia. Zjawisko nie występuje w przypadku kobiet.</a:t>
            </a:r>
          </a:p>
          <a:p>
            <a:pPr marL="1371394" lvl="1" indent="-457131" defTabSz="1828526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3000" dirty="0">
                <a:solidFill>
                  <a:schemeClr val="dk2"/>
                </a:solidFill>
              </a:rPr>
              <a:t>Konieczność certyfikacji, potwierdzenia kwalifikacji. Certyfikacja głównie w zawodach „męskich” (np. spawacz, operator wózka widłowego).</a:t>
            </a:r>
          </a:p>
          <a:p>
            <a:pPr marL="1371394" lvl="1" indent="-457131" defTabSz="1828526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3000" dirty="0">
                <a:solidFill>
                  <a:schemeClr val="dk2"/>
                </a:solidFill>
              </a:rPr>
              <a:t>Jak zwiększyć atrakcyjność szkoleń dla kobiet?</a:t>
            </a:r>
          </a:p>
          <a:p>
            <a:endParaRPr lang="pl-PL" b="1" dirty="0">
              <a:solidFill>
                <a:srgbClr val="B81639"/>
              </a:solidFill>
            </a:endParaRPr>
          </a:p>
          <a:p>
            <a:endParaRPr lang="pl-PL" b="1" dirty="0">
              <a:solidFill>
                <a:srgbClr val="B81639"/>
              </a:solidFill>
            </a:endParaRPr>
          </a:p>
          <a:p>
            <a:r>
              <a:rPr lang="pl-PL" b="1" dirty="0">
                <a:solidFill>
                  <a:srgbClr val="B81639"/>
                </a:solidFill>
              </a:rPr>
              <a:t>Bony stażowe bardziej skuteczne niż staże. Mimo to, są rzadko wykorzystywane.</a:t>
            </a:r>
          </a:p>
          <a:p>
            <a:pPr marL="1371394" lvl="1" indent="-457131" defTabSz="1828526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3000" dirty="0">
                <a:solidFill>
                  <a:schemeClr val="dk2"/>
                </a:solidFill>
              </a:rPr>
              <a:t>Osoby korzystające z bonów stażowych, w porównaniu do podobnych osób, które brały udział w stażu, rzadziej powracały do bezrobocia.</a:t>
            </a:r>
          </a:p>
          <a:p>
            <a:pPr marL="1371394" lvl="1" indent="-457131" defTabSz="1828526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3000" dirty="0">
                <a:solidFill>
                  <a:schemeClr val="dk2"/>
                </a:solidFill>
              </a:rPr>
              <a:t>Poszukiwanie organizatora stażu na własną rękę przekłada się na staż lepiej dopasowany do potrzeb osoby bezrobotnej.</a:t>
            </a:r>
          </a:p>
        </p:txBody>
      </p:sp>
    </p:spTree>
    <p:extLst>
      <p:ext uri="{BB962C8B-B14F-4D97-AF65-F5344CB8AC3E}">
        <p14:creationId xmlns:p14="http://schemas.microsoft.com/office/powerpoint/2010/main" val="3527509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B5172D-7238-4C2D-9883-04EDC2E2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128171"/>
            <a:ext cx="16682557" cy="1015663"/>
          </a:xfrm>
        </p:spPr>
        <p:txBody>
          <a:bodyPr/>
          <a:lstStyle/>
          <a:p>
            <a:r>
              <a:rPr lang="pl-PL" sz="6600" dirty="0"/>
              <a:t>Wnioski – ogólne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9F942A-3B5F-4E61-ACBB-DF24333B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2127152" cy="9187986"/>
          </a:xfrm>
        </p:spPr>
        <p:txBody>
          <a:bodyPr/>
          <a:lstStyle/>
          <a:p>
            <a:r>
              <a:rPr lang="pl-PL" b="1" dirty="0">
                <a:solidFill>
                  <a:srgbClr val="B81639"/>
                </a:solidFill>
              </a:rPr>
              <a:t>Osoby nieaktywne zawodowo stanowią dużą część osób z grupy NEET. Rzadko korzystają ze wsparcia instytucji rynku pracy. </a:t>
            </a:r>
            <a:r>
              <a:rPr lang="pl-PL" dirty="0"/>
              <a:t>Duża część z nich chce pracować. Jak włączyć te osoby w działania PUP? </a:t>
            </a:r>
          </a:p>
          <a:p>
            <a:pPr lvl="1"/>
            <a:r>
              <a:rPr lang="pl-PL" b="1" dirty="0"/>
              <a:t>Tzw. „</a:t>
            </a:r>
            <a:r>
              <a:rPr lang="pl-PL" b="1" dirty="0" err="1"/>
              <a:t>outreach</a:t>
            </a:r>
            <a:r>
              <a:rPr lang="pl-PL" b="1" dirty="0"/>
              <a:t>” -&gt; </a:t>
            </a:r>
            <a:r>
              <a:rPr lang="pl-PL" dirty="0"/>
              <a:t>praca poza instytucją, w miejscu przebywania beneficjentów. Ścisła współpraca ze szkołami, lokalnymi instytucjami, obecność na wydarzeniach lokalnych, mobilne punkty informacyjne.</a:t>
            </a:r>
          </a:p>
          <a:p>
            <a:pPr lvl="1"/>
            <a:r>
              <a:rPr lang="pl-PL" b="1" dirty="0"/>
              <a:t>Nowe instrumenty wsparcia, </a:t>
            </a:r>
            <a:r>
              <a:rPr lang="pl-PL" dirty="0"/>
              <a:t>np. ułatwiające młodym rodzicom łączenie życia zawodowego z rodzinnym (np. praca w niepełnym wymiarze czasu, elastyczne godziny pracy itp.).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7603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AFA8B-3605-4ABC-B610-EB0FF4E7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022748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C4BEE-905A-4241-A9A7-7798B8E2C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uwagę!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B2A3E9-90B0-4E29-9075-528186AE5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474" y="5644661"/>
            <a:ext cx="18332193" cy="5750169"/>
          </a:xfrm>
        </p:spPr>
        <p:txBody>
          <a:bodyPr>
            <a:normAutofit/>
          </a:bodyPr>
          <a:lstStyle/>
          <a:p>
            <a:r>
              <a:rPr lang="pl-PL" dirty="0"/>
              <a:t>Dr hab. Iga Magda</a:t>
            </a:r>
          </a:p>
          <a:p>
            <a:r>
              <a:rPr lang="pl-PL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iga.magda@ibs.org.pl</a:t>
            </a:r>
            <a:endParaRPr lang="pl-PL" u="sng" dirty="0"/>
          </a:p>
          <a:p>
            <a:endParaRPr lang="pl-PL" dirty="0"/>
          </a:p>
          <a:p>
            <a:r>
              <a:rPr lang="pl-PL" dirty="0"/>
              <a:t>Mateusz Smoter </a:t>
            </a:r>
          </a:p>
          <a:p>
            <a:r>
              <a:rPr lang="pl-P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mateusz.Smoter@ibs.org.pl</a:t>
            </a:r>
            <a:endParaRPr lang="pl-PL" dirty="0"/>
          </a:p>
          <a:p>
            <a:endParaRPr lang="pl-PL" dirty="0"/>
          </a:p>
          <a:p>
            <a:r>
              <a:rPr lang="pl-PL" dirty="0"/>
              <a:t>Karol </a:t>
            </a:r>
            <a:r>
              <a:rPr lang="pl-PL" dirty="0" err="1"/>
              <a:t>Madoń</a:t>
            </a:r>
            <a:endParaRPr lang="pl-PL" dirty="0"/>
          </a:p>
          <a:p>
            <a:r>
              <a:rPr lang="pl-P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karol.madon@ibs.org.pl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5392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9F95C-D072-4501-8D48-AB50509D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a typeface="Roboto Condensed Light" panose="02000000000000000000" pitchFamily="2" charset="0"/>
              </a:rPr>
              <a:t>Porównanie interwencji</a:t>
            </a:r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4AD42D68-AF23-4485-8BF3-8BF58175E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42428"/>
              </p:ext>
            </p:extLst>
          </p:nvPr>
        </p:nvGraphicFramePr>
        <p:xfrm>
          <a:off x="520368" y="3112477"/>
          <a:ext cx="22972677" cy="10310548"/>
        </p:xfrm>
        <a:graphic>
          <a:graphicData uri="http://schemas.openxmlformats.org/drawingml/2006/table">
            <a:tbl>
              <a:tblPr firstRow="1" bandRow="1"/>
              <a:tblGrid>
                <a:gridCol w="3861717">
                  <a:extLst>
                    <a:ext uri="{9D8B030D-6E8A-4147-A177-3AD203B41FA5}">
                      <a16:colId xmlns:a16="http://schemas.microsoft.com/office/drawing/2014/main" val="1064267525"/>
                    </a:ext>
                  </a:extLst>
                </a:gridCol>
                <a:gridCol w="2701905">
                  <a:extLst>
                    <a:ext uri="{9D8B030D-6E8A-4147-A177-3AD203B41FA5}">
                      <a16:colId xmlns:a16="http://schemas.microsoft.com/office/drawing/2014/main" val="3763189953"/>
                    </a:ext>
                  </a:extLst>
                </a:gridCol>
                <a:gridCol w="3281811">
                  <a:extLst>
                    <a:ext uri="{9D8B030D-6E8A-4147-A177-3AD203B41FA5}">
                      <a16:colId xmlns:a16="http://schemas.microsoft.com/office/drawing/2014/main" val="1711327147"/>
                    </a:ext>
                  </a:extLst>
                </a:gridCol>
                <a:gridCol w="3281811">
                  <a:extLst>
                    <a:ext uri="{9D8B030D-6E8A-4147-A177-3AD203B41FA5}">
                      <a16:colId xmlns:a16="http://schemas.microsoft.com/office/drawing/2014/main" val="3610936294"/>
                    </a:ext>
                  </a:extLst>
                </a:gridCol>
                <a:gridCol w="3335897">
                  <a:extLst>
                    <a:ext uri="{9D8B030D-6E8A-4147-A177-3AD203B41FA5}">
                      <a16:colId xmlns:a16="http://schemas.microsoft.com/office/drawing/2014/main" val="4208660979"/>
                    </a:ext>
                  </a:extLst>
                </a:gridCol>
                <a:gridCol w="3227725">
                  <a:extLst>
                    <a:ext uri="{9D8B030D-6E8A-4147-A177-3AD203B41FA5}">
                      <a16:colId xmlns:a16="http://schemas.microsoft.com/office/drawing/2014/main" val="3148613116"/>
                    </a:ext>
                  </a:extLst>
                </a:gridCol>
                <a:gridCol w="3281811">
                  <a:extLst>
                    <a:ext uri="{9D8B030D-6E8A-4147-A177-3AD203B41FA5}">
                      <a16:colId xmlns:a16="http://schemas.microsoft.com/office/drawing/2014/main" val="3681867791"/>
                    </a:ext>
                  </a:extLst>
                </a:gridCol>
              </a:tblGrid>
              <a:tr h="1830847"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l-PL" dirty="0">
                        <a:latin typeface="+mn-lt"/>
                        <a:ea typeface="Roboto Condensed Light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/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Staż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/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Bon stażowy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/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Szkolenie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/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Bon szkoleniowy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/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Prace interwencyjne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/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Roboty publiczne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22792"/>
                  </a:ext>
                </a:extLst>
              </a:tr>
              <a:tr h="2409003"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Cel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Zdobycie doświadczenia</a:t>
                      </a:r>
                    </a:p>
                    <a:p>
                      <a:endParaRPr lang="pl-PL" dirty="0">
                        <a:latin typeface="+mn-lt"/>
                        <a:ea typeface="Roboto Condensed Light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Zdobycie doświadczenia</a:t>
                      </a:r>
                    </a:p>
                    <a:p>
                      <a:endParaRPr lang="pl-PL" dirty="0">
                        <a:latin typeface="+mn-lt"/>
                        <a:ea typeface="Roboto Condensed Light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Zdobycie umiejętności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Zdobycie umiejętności</a:t>
                      </a:r>
                    </a:p>
                    <a:p>
                      <a:endParaRPr lang="pl-PL" dirty="0">
                        <a:latin typeface="+mn-lt"/>
                        <a:ea typeface="Roboto Condensed Light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Zatrudnienie subsydiowane</a:t>
                      </a:r>
                    </a:p>
                    <a:p>
                      <a:endParaRPr lang="pl-PL" dirty="0">
                        <a:latin typeface="+mn-lt"/>
                        <a:ea typeface="Roboto Condensed Light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Zatrudnienie subsydiowane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95029"/>
                  </a:ext>
                </a:extLst>
              </a:tr>
              <a:tr h="1252692"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Wybór pracodawcy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Urzędnik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Beneficjent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Urzędnik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Beneficjent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Urzędnik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Urzędnik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59949"/>
                  </a:ext>
                </a:extLst>
              </a:tr>
              <a:tr h="2409003"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Czas trwania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Do 12 miesięcy</a:t>
                      </a:r>
                      <a:b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</a:b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(średnio 6 </a:t>
                      </a:r>
                      <a:r>
                        <a:rPr lang="pl-PL" dirty="0" err="1">
                          <a:latin typeface="+mn-lt"/>
                          <a:ea typeface="Roboto Condensed Light" panose="02000000000000000000" pitchFamily="2" charset="0"/>
                        </a:rPr>
                        <a:t>msc</a:t>
                      </a: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6 + 6 miesięcy (</a:t>
                      </a:r>
                      <a:r>
                        <a:rPr lang="pl-PL" dirty="0" err="1">
                          <a:latin typeface="+mn-lt"/>
                          <a:ea typeface="Roboto Condensed Light" panose="02000000000000000000" pitchFamily="2" charset="0"/>
                        </a:rPr>
                        <a:t>średion</a:t>
                      </a: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 7 </a:t>
                      </a:r>
                      <a:r>
                        <a:rPr lang="pl-PL" dirty="0" err="1">
                          <a:latin typeface="+mn-lt"/>
                          <a:ea typeface="Roboto Condensed Light" panose="02000000000000000000" pitchFamily="2" charset="0"/>
                        </a:rPr>
                        <a:t>msc</a:t>
                      </a: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.)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Do 12 miesięcy (średnio 1 </a:t>
                      </a:r>
                      <a:r>
                        <a:rPr lang="pl-PL" dirty="0" err="1">
                          <a:latin typeface="+mn-lt"/>
                          <a:ea typeface="Roboto Condensed Light" panose="02000000000000000000" pitchFamily="2" charset="0"/>
                        </a:rPr>
                        <a:t>msc</a:t>
                      </a: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.)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Do 12 miesięcy (średnio 1.5 </a:t>
                      </a:r>
                      <a:r>
                        <a:rPr lang="pl-PL" dirty="0" err="1">
                          <a:latin typeface="+mn-lt"/>
                          <a:ea typeface="Roboto Condensed Light" panose="02000000000000000000" pitchFamily="2" charset="0"/>
                        </a:rPr>
                        <a:t>msc</a:t>
                      </a: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.)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Do 18 miesięcy (średnio 5 </a:t>
                      </a:r>
                      <a:r>
                        <a:rPr lang="pl-PL" dirty="0" err="1">
                          <a:latin typeface="+mn-lt"/>
                          <a:ea typeface="Roboto Condensed Light" panose="02000000000000000000" pitchFamily="2" charset="0"/>
                        </a:rPr>
                        <a:t>msc</a:t>
                      </a: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.)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Do 12 miesięcy </a:t>
                      </a:r>
                    </a:p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(średnio 6 </a:t>
                      </a:r>
                      <a:r>
                        <a:rPr lang="pl-PL" dirty="0" err="1">
                          <a:latin typeface="+mn-lt"/>
                          <a:ea typeface="Roboto Condensed Light" panose="02000000000000000000" pitchFamily="2" charset="0"/>
                        </a:rPr>
                        <a:t>msc</a:t>
                      </a: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.)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324188"/>
                  </a:ext>
                </a:extLst>
              </a:tr>
              <a:tr h="2409003"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Wynagrodzenie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Stypendium</a:t>
                      </a:r>
                      <a:b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</a:b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(ok. 1000 zł)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Stypendium</a:t>
                      </a:r>
                      <a:b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</a:b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(ok. 1000 zł)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Stypendium</a:t>
                      </a:r>
                      <a:b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</a:b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(ok. 1000 zł)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Stypendium</a:t>
                      </a:r>
                      <a:b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</a:b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(ok. 1000 zł)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Do kwoty minimalnego wynagrodzenia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91426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828526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742789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3657051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4571314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5485577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6399840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7314103" algn="l" defTabSz="1828526" rtl="0" eaLnBrk="1" latinLnBrk="0" hangingPunct="1">
                        <a:defRPr sz="359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+mn-lt"/>
                          <a:ea typeface="Roboto Condensed Light" panose="02000000000000000000" pitchFamily="2" charset="0"/>
                        </a:rPr>
                        <a:t>Do kwoty średniego wynagrodzenia*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173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65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60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9ADBFC-6A56-444F-91EE-C85FF0EC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26" y="2936398"/>
            <a:ext cx="21028462" cy="2769989"/>
          </a:xfrm>
        </p:spPr>
        <p:txBody>
          <a:bodyPr/>
          <a:lstStyle/>
          <a:p>
            <a:r>
              <a:rPr lang="pl-PL" dirty="0"/>
              <a:t>Sytuacja osób młodych na rynku pracy</a:t>
            </a:r>
          </a:p>
        </p:txBody>
      </p:sp>
    </p:spTree>
    <p:extLst>
      <p:ext uri="{BB962C8B-B14F-4D97-AF65-F5344CB8AC3E}">
        <p14:creationId xmlns:p14="http://schemas.microsoft.com/office/powerpoint/2010/main" val="79632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EC3474-3F26-4109-AA03-997BDE2A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Młodzi na rynku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323D86-152E-4B9B-BA93-BC40DE384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1705122" cy="918798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Szczególna grupa na rynku pracy: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Brak lub niewielkie doświadczenie zawodowe,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Brak kwalifikacji,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Mało stabilne formy zatrudnienia.</a:t>
            </a:r>
          </a:p>
          <a:p>
            <a:pPr marL="0" indent="0">
              <a:buNone/>
            </a:pPr>
            <a:r>
              <a:rPr lang="pl-PL" dirty="0"/>
              <a:t>Bezrobocie wśród młodych wyższe niż wśród osób ze starszych grup wieku.</a:t>
            </a:r>
          </a:p>
          <a:p>
            <a:pPr marL="0" indent="0">
              <a:buNone/>
            </a:pPr>
            <a:r>
              <a:rPr lang="pl-PL" dirty="0"/>
              <a:t>Osoby młode bardziej odczuwają skutki kryzysów gospodarczych.</a:t>
            </a:r>
          </a:p>
          <a:p>
            <a:pPr marL="0" indent="0">
              <a:buNone/>
            </a:pPr>
            <a:r>
              <a:rPr lang="pl-PL" dirty="0"/>
              <a:t>Kryzys finansowy z 2008 r.: wzrost bezrobocia wśród młodych z 16% w 2008 r. do 24% w 2013 r..</a:t>
            </a:r>
          </a:p>
          <a:p>
            <a:pPr marL="0" indent="0">
              <a:buNone/>
            </a:pPr>
            <a:r>
              <a:rPr lang="pl-PL" dirty="0"/>
              <a:t>Kryzys COVID również uderza w osoby młode.</a:t>
            </a:r>
          </a:p>
          <a:p>
            <a:pPr marL="0" indent="0">
              <a:buNone/>
            </a:pPr>
            <a:r>
              <a:rPr lang="pl-PL" dirty="0"/>
              <a:t>Wspieranie młodych na rynku pracy priorytetem polityki zatrudnienia UE. Szczególna grupa – NEET (not in </a:t>
            </a:r>
            <a:r>
              <a:rPr lang="pl-PL" dirty="0" err="1"/>
              <a:t>employment</a:t>
            </a:r>
            <a:r>
              <a:rPr lang="pl-PL" dirty="0"/>
              <a:t>, </a:t>
            </a:r>
            <a:r>
              <a:rPr lang="pl-PL" dirty="0" err="1"/>
              <a:t>education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training</a:t>
            </a:r>
            <a:r>
              <a:rPr lang="pl-PL" dirty="0"/>
              <a:t>) – osoby będące poza rynkiem pracy i systemem edukacji.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959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E8A963-4448-401D-8940-09C2F4A8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NEET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9CC58-E868-436A-A1AF-BCCBA0A9A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940" y="2915697"/>
            <a:ext cx="10723285" cy="10202426"/>
          </a:xfrm>
        </p:spPr>
        <p:txBody>
          <a:bodyPr>
            <a:normAutofit fontScale="92500" lnSpcReduction="20000"/>
          </a:bodyPr>
          <a:lstStyle/>
          <a:p>
            <a:r>
              <a:rPr lang="pl-PL" sz="3300" dirty="0"/>
              <a:t>Ok. 12% osób w wieku 15-29 lat należy do grupy NEET (ponad 700 tys. osób).</a:t>
            </a:r>
          </a:p>
          <a:p>
            <a:pPr marL="0" indent="0">
              <a:buNone/>
            </a:pPr>
            <a:endParaRPr lang="pl-PL" sz="3300" dirty="0"/>
          </a:p>
          <a:p>
            <a:r>
              <a:rPr lang="pl-PL" sz="3300" dirty="0"/>
              <a:t>Większość (ok. 70%) to osoby nieaktywne zawodowo (nie poszukujące zatrudnienia), choć ok. 40% nieaktywnych zawodowo deklaruje, że chce pracować.</a:t>
            </a:r>
          </a:p>
          <a:p>
            <a:pPr marL="0" indent="0">
              <a:buNone/>
            </a:pPr>
            <a:endParaRPr lang="pl-PL" sz="3300" dirty="0"/>
          </a:p>
          <a:p>
            <a:r>
              <a:rPr lang="pl-PL" sz="3300" dirty="0"/>
              <a:t>Zjawisko NEET dwukrotnie częściej dotyczy kobiet niż mężczyzn (16% vs. 8%). W najstarszej grupie wieku,</a:t>
            </a:r>
            <a:br>
              <a:rPr lang="pl-PL" sz="3300" dirty="0"/>
            </a:br>
            <a:r>
              <a:rPr lang="pl-PL" sz="3300" dirty="0"/>
              <a:t> 25-29 lat, różnica jest jeszcze większa (26% vs. 9%).</a:t>
            </a:r>
          </a:p>
          <a:p>
            <a:pPr marL="0" indent="0">
              <a:buNone/>
            </a:pPr>
            <a:endParaRPr lang="pl-PL" sz="3300" dirty="0"/>
          </a:p>
          <a:p>
            <a:r>
              <a:rPr lang="pl-PL" sz="3300" dirty="0"/>
              <a:t>Kobiety nieaktywne zawodowo głównie ze względu na obowiązki rodzinne i opiekuńcze, problemy z łączeniem pracy zawodowej z obowiązkami wychowawczymi.</a:t>
            </a:r>
          </a:p>
          <a:p>
            <a:endParaRPr lang="pl-PL" dirty="0"/>
          </a:p>
          <a:p>
            <a:pPr lvl="1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74C5F2-A3D0-4EF2-B517-003A269AA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238" y="2915697"/>
            <a:ext cx="12179215" cy="87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138E32-9605-4027-BFEF-3134F32E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097394"/>
            <a:ext cx="22004060" cy="1077218"/>
          </a:xfrm>
        </p:spPr>
        <p:txBody>
          <a:bodyPr/>
          <a:lstStyle/>
          <a:p>
            <a:r>
              <a:rPr lang="pl-PL" dirty="0"/>
              <a:t>NEET rzadko korzystają ze wsparcia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4B69F19-5A93-40C3-A583-17C9D8EF1F64}"/>
              </a:ext>
            </a:extLst>
          </p:cNvPr>
          <p:cNvSpPr/>
          <p:nvPr/>
        </p:nvSpPr>
        <p:spPr>
          <a:xfrm>
            <a:off x="1141567" y="3441656"/>
            <a:ext cx="21382891" cy="3415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dirty="0" err="1"/>
              <a:t>Eurofund</a:t>
            </a:r>
            <a:r>
              <a:rPr lang="pl-PL" dirty="0"/>
              <a:t> (2016) – 57% NEET w UE nie korzysta ze wsparcia publicznych służb zatrudnienia.</a:t>
            </a:r>
          </a:p>
          <a:p>
            <a:endParaRPr lang="pl-PL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dirty="0"/>
              <a:t>BAEL (2019) dla Polski – ok. ¾ osób z grupy NEET pozostaje poza rejestrami PUP. Szczególnie trudno dotrzeć do osób biernych zawodowo.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l-PL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dirty="0"/>
              <a:t>Wyzwanie dla polityki publicznej – jak zachęcić te osoby do skorzystania ze wsparcia?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DB81310-96DA-4343-971F-15A16F6A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777" y="7470161"/>
            <a:ext cx="15102069" cy="58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7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58770A-C7FD-4896-AFBC-3B8688DD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Gwarancje dla Młodzieży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C0E18C-16E0-4E29-AFF2-FBE770931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1898552" cy="91879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Największy program UE wspierający państwa członkowskie w walce z bezrobociem osób młodych. Realizowany od 2013 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Zapewnienie młodym osobom dobrej jakości oferty pracy, stażu lub kształcenia w ciągu 4 miesięcy od zakończenia edukacji lub utraty pracy.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Wsparcie finansowe na aktywne polityki rynku pracy (ok. 9 mld EUR w latach 2014 – 2020).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 Polsce program realizowany głównie przez powiatowe urzędy pracy. Różne rodzaje ALMP.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Kontynuacja Gwarancji Dla Młodzieży -&gt; Pomost do zatrudnienia – dodatkowe środki wspierające zatrudnienie osób młodych w odpowiedzi na kryzys COVID-19.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Czy te inicjatywy są skuteczne? Brak ewaluacji międzynarodowych.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815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4AAA6-759F-4007-A9D8-81935EFA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Przewodnik metodologiczny</a:t>
            </a:r>
          </a:p>
        </p:txBody>
      </p:sp>
    </p:spTree>
    <p:extLst>
      <p:ext uri="{BB962C8B-B14F-4D97-AF65-F5344CB8AC3E}">
        <p14:creationId xmlns:p14="http://schemas.microsoft.com/office/powerpoint/2010/main" val="247807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3726</TotalTime>
  <Words>2144</Words>
  <Application>Microsoft Office PowerPoint</Application>
  <PresentationFormat>Niestandardowy</PresentationFormat>
  <Paragraphs>288</Paragraphs>
  <Slides>37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2" baseType="lpstr">
      <vt:lpstr>Arial</vt:lpstr>
      <vt:lpstr>Calibri</vt:lpstr>
      <vt:lpstr>Roboto Condensed Light</vt:lpstr>
      <vt:lpstr>Wingdings</vt:lpstr>
      <vt:lpstr>Office-theme</vt:lpstr>
      <vt:lpstr>Co działa i dla kogo? Ewaluacja aktywnych polityk rynku pracy skierowanych do ludzi młodych w Polsce</vt:lpstr>
      <vt:lpstr>Partnerstwo na rzecz zatrudnienia młodzieży</vt:lpstr>
      <vt:lpstr>Plan spotkania</vt:lpstr>
      <vt:lpstr>Sytuacja osób młodych na rynku pracy</vt:lpstr>
      <vt:lpstr>Młodzi na rynku pracy</vt:lpstr>
      <vt:lpstr>NEET w Polsce</vt:lpstr>
      <vt:lpstr>NEET rzadko korzystają ze wsparcia</vt:lpstr>
      <vt:lpstr>Gwarancje dla Młodzieży</vt:lpstr>
      <vt:lpstr>Przewodnik metodologiczny</vt:lpstr>
      <vt:lpstr>Przewodnik metodologiczny</vt:lpstr>
      <vt:lpstr>Co ewaluowaliśmy</vt:lpstr>
      <vt:lpstr>Z jakich danych korzystaliśmy</vt:lpstr>
      <vt:lpstr>Jak ewaluowaliśmy</vt:lpstr>
      <vt:lpstr>Prezentacja programu PowerPoint</vt:lpstr>
      <vt:lpstr>Prezentacja programu PowerPoint</vt:lpstr>
      <vt:lpstr>Metody kontrfaktyczne vs. standardowe mierzenie efektywności</vt:lpstr>
      <vt:lpstr>Wyniki ewaluacji</vt:lpstr>
      <vt:lpstr>Przewodnik metodologiczny oraz ewaluacje</vt:lpstr>
      <vt:lpstr>Wyniki ewaluacji w Polsce</vt:lpstr>
      <vt:lpstr>Wstęp</vt:lpstr>
      <vt:lpstr>Przegląd literatury</vt:lpstr>
      <vt:lpstr>Wykorzystane dane</vt:lpstr>
      <vt:lpstr>Metoda badawcza</vt:lpstr>
      <vt:lpstr>Wyniki</vt:lpstr>
      <vt:lpstr>Wyniki</vt:lpstr>
      <vt:lpstr>Wyniki</vt:lpstr>
      <vt:lpstr>Wyniki</vt:lpstr>
      <vt:lpstr>Wyniki</vt:lpstr>
      <vt:lpstr>Wyniki</vt:lpstr>
      <vt:lpstr>Wnioski</vt:lpstr>
      <vt:lpstr>Wnioski – dane administracyjne</vt:lpstr>
      <vt:lpstr>Wnioski – efektywność form wsparcia</vt:lpstr>
      <vt:lpstr>Wnioski – efektywność form wsparcia</vt:lpstr>
      <vt:lpstr>Wnioski – ogólne</vt:lpstr>
      <vt:lpstr>Pytania?</vt:lpstr>
      <vt:lpstr>Dziękujemy za uwagę!</vt:lpstr>
      <vt:lpstr>Porównanie interwencji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Mateusz Smoter</cp:lastModifiedBy>
  <cp:revision>107</cp:revision>
  <cp:lastPrinted>2021-03-28T20:17:54Z</cp:lastPrinted>
  <dcterms:created xsi:type="dcterms:W3CDTF">2017-09-27T10:52:39Z</dcterms:created>
  <dcterms:modified xsi:type="dcterms:W3CDTF">2021-03-29T07:42:02Z</dcterms:modified>
</cp:coreProperties>
</file>